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75" r:id="rId5"/>
    <p:sldId id="308" r:id="rId6"/>
    <p:sldId id="309" r:id="rId7"/>
    <p:sldId id="310" r:id="rId8"/>
    <p:sldId id="278" r:id="rId9"/>
    <p:sldId id="287" r:id="rId10"/>
    <p:sldId id="288" r:id="rId11"/>
    <p:sldId id="290" r:id="rId12"/>
    <p:sldId id="291" r:id="rId13"/>
    <p:sldId id="289" r:id="rId14"/>
    <p:sldId id="306" r:id="rId15"/>
    <p:sldId id="307" r:id="rId16"/>
    <p:sldId id="260" r:id="rId17"/>
    <p:sldId id="261" r:id="rId18"/>
    <p:sldId id="262" r:id="rId19"/>
    <p:sldId id="277" r:id="rId20"/>
  </p:sldIdLst>
  <p:sldSz cx="12192000" cy="6858000"/>
  <p:notesSz cx="10234295" cy="7103745"/>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8BC2"/>
    <a:srgbClr val="B8CEE0"/>
    <a:srgbClr val="B3CBDF"/>
    <a:srgbClr val="D9E5EE"/>
    <a:srgbClr val="D0DFEB"/>
    <a:srgbClr val="D1E2EF"/>
    <a:srgbClr val="5E9BCA"/>
    <a:srgbClr val="BACD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gs" Target="tags/tag204.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861" cy="35642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797066" y="0"/>
            <a:ext cx="4434861" cy="356421"/>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986024" y="887968"/>
            <a:ext cx="4262247" cy="2397514"/>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1023430" y="3418677"/>
            <a:ext cx="8187436" cy="27971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6747325"/>
            <a:ext cx="4434861" cy="35642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797066" y="6747325"/>
            <a:ext cx="4434861" cy="356420"/>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2F99A3-ABC8-493A-9DC3-3C3DFCBF50E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1.png"/><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image" Target="../media/image3.png"/><Relationship Id="rId13" Type="http://schemas.openxmlformats.org/officeDocument/2006/relationships/tags" Target="../tags/tag10.xml"/><Relationship Id="rId12" Type="http://schemas.openxmlformats.org/officeDocument/2006/relationships/image" Target="../media/image2.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tags" Target="../tags/tag65.xml"/><Relationship Id="rId7" Type="http://schemas.openxmlformats.org/officeDocument/2006/relationships/image" Target="../media/image6.png"/><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3" Type="http://schemas.openxmlformats.org/officeDocument/2006/relationships/image" Target="../media/image9.png"/><Relationship Id="rId12" Type="http://schemas.openxmlformats.org/officeDocument/2006/relationships/tags" Target="../tags/tag67.xml"/><Relationship Id="rId11" Type="http://schemas.openxmlformats.org/officeDocument/2006/relationships/image" Target="../media/image8.png"/><Relationship Id="rId10" Type="http://schemas.openxmlformats.org/officeDocument/2006/relationships/tags" Target="../tags/tag6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84.xml"/><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0" Type="http://schemas.openxmlformats.org/officeDocument/2006/relationships/tags" Target="../tags/tag107.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1" Type="http://schemas.openxmlformats.org/officeDocument/2006/relationships/image" Target="../media/image5.png"/><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2209800" y="2552400"/>
            <a:ext cx="7772400" cy="1015200"/>
          </a:xfrm>
        </p:spPr>
        <p:txBody>
          <a:bodyPr lIns="90000" tIns="46800" rIns="90000" bIns="0" anchor="t" anchorCtr="0">
            <a:normAutofit/>
          </a:bodyPr>
          <a:lstStyle>
            <a:lvl1pPr algn="ctr">
              <a:defRPr sz="6000" u="none" strike="noStrike" kern="1200" cap="none" spc="200" normalizeH="0" baseline="0">
                <a:solidFill>
                  <a:schemeClr val="tx1">
                    <a:lumMod val="75000"/>
                    <a:lumOff val="25000"/>
                  </a:schemeClr>
                </a:solidFill>
                <a:uFillTx/>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2209800" y="3607200"/>
            <a:ext cx="7772400" cy="478800"/>
          </a:xfrm>
        </p:spPr>
        <p:txBody>
          <a:bodyPr lIns="90000" tIns="0" rIns="90000" bIns="46800">
            <a:normAutofit/>
          </a:bodyPr>
          <a:lstStyle>
            <a:lvl1pPr marL="0" indent="0" algn="ctr">
              <a:lnSpc>
                <a:spcPct val="100000"/>
              </a:lnSpc>
              <a:spcAft>
                <a:spcPts val="0"/>
              </a:spcAft>
              <a:buNone/>
              <a:defRPr sz="2800" b="1" spc="100" baseline="0">
                <a:solidFill>
                  <a:schemeClr val="tx1">
                    <a:lumMod val="75000"/>
                    <a:lumOff val="25000"/>
                  </a:schemeClr>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21" name="文本占位符 20"/>
          <p:cNvSpPr>
            <a:spLocks noGrp="1"/>
          </p:cNvSpPr>
          <p:nvPr>
            <p:ph type="body" sz="quarter" idx="13" hasCustomPrompt="1"/>
            <p:custDataLst>
              <p:tags r:id="rId7"/>
            </p:custDataLst>
          </p:nvPr>
        </p:nvSpPr>
        <p:spPr>
          <a:xfrm>
            <a:off x="4535805" y="5446800"/>
            <a:ext cx="3121200" cy="399600"/>
          </a:xfrm>
        </p:spPr>
        <p:txBody>
          <a:bodyPr lIns="91440" tIns="45720" rIns="91440" bIns="45720">
            <a:normAutofit/>
          </a:bodyPr>
          <a:lstStyle>
            <a:lvl1pPr marL="0" indent="0" algn="ctr">
              <a:lnSpc>
                <a:spcPct val="100000"/>
              </a:lnSpc>
              <a:spcAft>
                <a:spcPts val="0"/>
              </a:spcAft>
              <a:buNone/>
              <a:defRPr sz="2000" u="none" strike="noStrike" kern="1200" cap="none" spc="0" normalizeH="0" baseline="0">
                <a:solidFill>
                  <a:schemeClr val="tx1">
                    <a:lumMod val="75000"/>
                    <a:lumOff val="25000"/>
                  </a:schemeClr>
                </a:solidFill>
                <a:uFillTx/>
                <a:latin typeface="Arial" panose="020B0604020202020204" pitchFamily="34" charset="0"/>
              </a:defRPr>
            </a:lvl1pPr>
          </a:lstStyle>
          <a:p>
            <a:pPr lvl="0"/>
            <a:r>
              <a:rPr lang="zh-CN" altLang="en-US" dirty="0"/>
              <a:t>汇报人姓名</a:t>
            </a:r>
            <a:endParaRPr lang="zh-CN" altLang="en-US" dirty="0"/>
          </a:p>
        </p:txBody>
      </p:sp>
      <p:pic>
        <p:nvPicPr>
          <p:cNvPr id="22" name="图片 21" descr="素材6"/>
          <p:cNvPicPr>
            <a:picLocks noChangeAspect="1"/>
          </p:cNvPicPr>
          <p:nvPr>
            <p:custDataLst>
              <p:tags r:id="rId8"/>
            </p:custDataLst>
          </p:nvPr>
        </p:nvPicPr>
        <p:blipFill>
          <a:blip r:embed="rId9"/>
          <a:srcRect l="-2352" b="-27151"/>
          <a:stretch>
            <a:fillRect/>
          </a:stretch>
        </p:blipFill>
        <p:spPr>
          <a:xfrm rot="16200000">
            <a:off x="43180" y="-51435"/>
            <a:ext cx="3862705" cy="3949065"/>
          </a:xfrm>
          <a:prstGeom prst="rect">
            <a:avLst/>
          </a:prstGeom>
        </p:spPr>
      </p:pic>
      <p:grpSp>
        <p:nvGrpSpPr>
          <p:cNvPr id="23" name="组合 22"/>
          <p:cNvGrpSpPr/>
          <p:nvPr>
            <p:custDataLst>
              <p:tags r:id="rId10"/>
            </p:custDataLst>
          </p:nvPr>
        </p:nvGrpSpPr>
        <p:grpSpPr>
          <a:xfrm>
            <a:off x="9029531" y="2818910"/>
            <a:ext cx="3162814" cy="4051712"/>
            <a:chOff x="10534" y="1731"/>
            <a:chExt cx="4828" cy="6337"/>
          </a:xfrm>
        </p:grpSpPr>
        <p:pic>
          <p:nvPicPr>
            <p:cNvPr id="24" name="图片 23" descr="素材4"/>
            <p:cNvPicPr>
              <a:picLocks noChangeAspect="1"/>
            </p:cNvPicPr>
            <p:nvPr>
              <p:custDataLst>
                <p:tags r:id="rId11"/>
              </p:custDataLst>
            </p:nvPr>
          </p:nvPicPr>
          <p:blipFill>
            <a:blip r:embed="rId12"/>
            <a:srcRect t="-3671"/>
            <a:stretch>
              <a:fillRect/>
            </a:stretch>
          </p:blipFill>
          <p:spPr>
            <a:xfrm>
              <a:off x="10534" y="1731"/>
              <a:ext cx="4828" cy="6337"/>
            </a:xfrm>
            <a:prstGeom prst="rect">
              <a:avLst/>
            </a:prstGeom>
          </p:spPr>
        </p:pic>
        <p:pic>
          <p:nvPicPr>
            <p:cNvPr id="25" name="图片 24" descr="素材5"/>
            <p:cNvPicPr>
              <a:picLocks noChangeAspect="1"/>
            </p:cNvPicPr>
            <p:nvPr>
              <p:custDataLst>
                <p:tags r:id="rId13"/>
              </p:custDataLst>
            </p:nvPr>
          </p:nvPicPr>
          <p:blipFill>
            <a:blip r:embed="rId14"/>
            <a:srcRect/>
            <a:stretch>
              <a:fillRect/>
            </a:stretch>
          </p:blipFill>
          <p:spPr>
            <a:xfrm>
              <a:off x="13278" y="5448"/>
              <a:ext cx="2083" cy="2600"/>
            </a:xfrm>
            <a:prstGeom prst="rect">
              <a:avLst/>
            </a:prstGeom>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latin typeface="Arial" panose="020B0604020202020204" pitchFamily="34" charset="0"/>
              </a:defRPr>
            </a:lvl1pPr>
            <a:lvl2pPr>
              <a:defRPr baseline="0">
                <a:latin typeface="Arial" panose="020B0604020202020204" pitchFamily="34" charset="0"/>
              </a:defRPr>
            </a:lvl2pPr>
            <a:lvl3pPr>
              <a:defRPr baseline="0">
                <a:latin typeface="Arial" panose="020B0604020202020204" pitchFamily="34" charset="0"/>
              </a:defRPr>
            </a:lvl3pPr>
            <a:lvl4pPr>
              <a:defRPr baseline="0">
                <a:latin typeface="Arial" panose="020B0604020202020204" pitchFamily="34" charset="0"/>
              </a:defRPr>
            </a:lvl4pPr>
            <a:lvl5pPr>
              <a:defRPr baseline="0">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480130" y="2923200"/>
            <a:ext cx="5230800" cy="10152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5400" b="1" i="0" u="none" strike="noStrike" kern="1200" cap="none" spc="3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pic>
        <p:nvPicPr>
          <p:cNvPr id="12" name="图片 11" descr="素材4"/>
          <p:cNvPicPr>
            <a:picLocks noChangeAspect="1"/>
          </p:cNvPicPr>
          <p:nvPr>
            <p:custDataLst>
              <p:tags r:id="rId6"/>
            </p:custDataLst>
          </p:nvPr>
        </p:nvPicPr>
        <p:blipFill>
          <a:blip r:embed="rId7"/>
          <a:srcRect/>
          <a:stretch>
            <a:fillRect/>
          </a:stretch>
        </p:blipFill>
        <p:spPr>
          <a:xfrm rot="16200000" flipH="1">
            <a:off x="8582660" y="3232150"/>
            <a:ext cx="3450590" cy="3783965"/>
          </a:xfrm>
          <a:prstGeom prst="rect">
            <a:avLst/>
          </a:prstGeom>
        </p:spPr>
      </p:pic>
      <p:pic>
        <p:nvPicPr>
          <p:cNvPr id="15" name="图片 14" descr="素材1"/>
          <p:cNvPicPr>
            <a:picLocks noChangeAspect="1"/>
          </p:cNvPicPr>
          <p:nvPr>
            <p:custDataLst>
              <p:tags r:id="rId8"/>
            </p:custDataLst>
          </p:nvPr>
        </p:nvPicPr>
        <p:blipFill>
          <a:blip r:embed="rId9"/>
          <a:srcRect/>
          <a:stretch>
            <a:fillRect/>
          </a:stretch>
        </p:blipFill>
        <p:spPr>
          <a:xfrm flipV="1">
            <a:off x="0" y="0"/>
            <a:ext cx="3006090" cy="2425700"/>
          </a:xfrm>
          <a:prstGeom prst="rect">
            <a:avLst/>
          </a:prstGeom>
        </p:spPr>
      </p:pic>
      <p:pic>
        <p:nvPicPr>
          <p:cNvPr id="16" name="图片 15" descr="素材5"/>
          <p:cNvPicPr>
            <a:picLocks noChangeAspect="1"/>
          </p:cNvPicPr>
          <p:nvPr>
            <p:custDataLst>
              <p:tags r:id="rId10"/>
            </p:custDataLst>
          </p:nvPr>
        </p:nvPicPr>
        <p:blipFill>
          <a:blip r:embed="rId11"/>
          <a:srcRect/>
          <a:stretch>
            <a:fillRect/>
          </a:stretch>
        </p:blipFill>
        <p:spPr>
          <a:xfrm rot="16200000">
            <a:off x="52705" y="640080"/>
            <a:ext cx="1805305" cy="1911350"/>
          </a:xfrm>
          <a:prstGeom prst="rect">
            <a:avLst/>
          </a:prstGeom>
        </p:spPr>
      </p:pic>
      <p:pic>
        <p:nvPicPr>
          <p:cNvPr id="17" name="图片 16" descr="素材8"/>
          <p:cNvPicPr>
            <a:picLocks noChangeAspect="1"/>
          </p:cNvPicPr>
          <p:nvPr>
            <p:custDataLst>
              <p:tags r:id="rId12"/>
            </p:custDataLst>
          </p:nvPr>
        </p:nvPicPr>
        <p:blipFill>
          <a:blip r:embed="rId13"/>
          <a:srcRect/>
          <a:stretch>
            <a:fillRect/>
          </a:stretch>
        </p:blipFill>
        <p:spPr>
          <a:xfrm>
            <a:off x="7697470" y="5485765"/>
            <a:ext cx="1759585" cy="1372235"/>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2" name="标题 1"/>
          <p:cNvSpPr>
            <a:spLocks noGrp="1"/>
          </p:cNvSpPr>
          <p:nvPr>
            <p:ph type="title" hasCustomPrompt="1"/>
            <p:custDataLst>
              <p:tags r:id="rId3"/>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4815185" y="2703600"/>
            <a:ext cx="6495415" cy="1198800"/>
          </a:xfrm>
        </p:spPr>
        <p:txBody>
          <a:bodyPr lIns="91440" tIns="45720" rIns="91440" bIns="45720" anchor="t" anchorCtr="0">
            <a:normAutofit/>
          </a:bodyPr>
          <a:lstStyle>
            <a:lvl1pPr algn="ctr">
              <a:defRPr sz="7200" u="none" strike="noStrike" kern="1200" cap="none" spc="0" normalizeH="0" baseline="0">
                <a:solidFill>
                  <a:schemeClr val="tx1">
                    <a:lumMod val="75000"/>
                    <a:lumOff val="25000"/>
                  </a:schemeClr>
                </a:solidFill>
                <a:uFillTx/>
                <a:latin typeface="Arial" panose="020B0604020202020204" pitchFamily="34" charset="0"/>
                <a:ea typeface="微软雅黑" panose="020B0503020204020204" charset="-122"/>
              </a:defRPr>
            </a:lvl1pPr>
          </a:lstStyle>
          <a:p>
            <a:r>
              <a:rPr lang="zh-CN" altLang="en-US" dirty="0"/>
              <a:t>编辑标题</a:t>
            </a:r>
            <a:endParaRPr lang="zh-CN" altLang="en-US" dirty="0"/>
          </a:p>
        </p:txBody>
      </p:sp>
      <p:sp>
        <p:nvSpPr>
          <p:cNvPr id="3" name="文本占位符 2"/>
          <p:cNvSpPr>
            <a:spLocks noGrp="1"/>
          </p:cNvSpPr>
          <p:nvPr>
            <p:ph type="body" idx="1"/>
            <p:custDataLst>
              <p:tags r:id="rId3"/>
            </p:custDataLst>
          </p:nvPr>
        </p:nvSpPr>
        <p:spPr>
          <a:xfrm>
            <a:off x="4815185" y="4359600"/>
            <a:ext cx="6495415" cy="1375200"/>
          </a:xfrm>
        </p:spPr>
        <p:txBody>
          <a:bodyPr lIns="90000" tIns="46800" rIns="90000" bIns="46800">
            <a:normAutofit/>
          </a:bodyPr>
          <a:lstStyle>
            <a:lvl1pPr marL="0" indent="0" eaLnBrk="1" fontAlgn="auto" latinLnBrk="0" hangingPunct="1">
              <a:spcAft>
                <a:spcPts val="0"/>
              </a:spcAft>
              <a:buNone/>
              <a:defRPr kumimoji="0" lang="zh-CN" altLang="en-US" sz="1600" b="0" i="0" u="none" strike="noStrike" kern="1200" cap="none" spc="150" normalizeH="0" baseline="0" noProof="1">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grpSp>
        <p:nvGrpSpPr>
          <p:cNvPr id="7" name="组合 6"/>
          <p:cNvGrpSpPr/>
          <p:nvPr>
            <p:custDataLst>
              <p:tags r:id="rId7"/>
            </p:custDataLst>
          </p:nvPr>
        </p:nvGrpSpPr>
        <p:grpSpPr>
          <a:xfrm>
            <a:off x="1045845" y="1115695"/>
            <a:ext cx="2907665" cy="4837430"/>
            <a:chOff x="1933" y="1591"/>
            <a:chExt cx="4579" cy="7618"/>
          </a:xfrm>
        </p:grpSpPr>
        <p:pic>
          <p:nvPicPr>
            <p:cNvPr id="8" name="图片 7" descr="素材6"/>
            <p:cNvPicPr>
              <a:picLocks noChangeAspect="1"/>
            </p:cNvPicPr>
            <p:nvPr>
              <p:custDataLst>
                <p:tags r:id="rId8"/>
              </p:custDataLst>
            </p:nvPr>
          </p:nvPicPr>
          <p:blipFill>
            <a:blip r:embed="rId9"/>
            <a:stretch>
              <a:fillRect/>
            </a:stretch>
          </p:blipFill>
          <p:spPr>
            <a:xfrm>
              <a:off x="1933" y="1591"/>
              <a:ext cx="4579" cy="7618"/>
            </a:xfrm>
            <a:prstGeom prst="rect">
              <a:avLst/>
            </a:prstGeom>
          </p:spPr>
        </p:pic>
        <p:pic>
          <p:nvPicPr>
            <p:cNvPr id="9" name="图片 8" descr="素材8"/>
            <p:cNvPicPr>
              <a:picLocks noChangeAspect="1"/>
            </p:cNvPicPr>
            <p:nvPr>
              <p:custDataLst>
                <p:tags r:id="rId10"/>
              </p:custDataLst>
            </p:nvPr>
          </p:nvPicPr>
          <p:blipFill>
            <a:blip r:embed="rId11"/>
            <a:stretch>
              <a:fillRect/>
            </a:stretch>
          </p:blipFill>
          <p:spPr>
            <a:xfrm>
              <a:off x="2829" y="2441"/>
              <a:ext cx="1723" cy="1690"/>
            </a:xfrm>
            <a:prstGeom prst="rect">
              <a:avLst/>
            </a:prstGeom>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a:latin typeface="微软雅黑" panose="020B0503020204020204" charset="-122"/>
                <a:ea typeface="微软雅黑" panose="020B0503020204020204" charset="-122"/>
              </a:defRPr>
            </a:lvl1pPr>
            <a:lvl2pPr>
              <a:defRPr sz="1600">
                <a:latin typeface="微软雅黑" panose="020B0503020204020204" charset="-122"/>
                <a:ea typeface="微软雅黑" panose="020B0503020204020204" charset="-122"/>
              </a:defRPr>
            </a:lvl2pPr>
            <a:lvl3pPr>
              <a:defRPr sz="1600">
                <a:latin typeface="微软雅黑" panose="020B0503020204020204" charset="-122"/>
                <a:ea typeface="微软雅黑" panose="020B0503020204020204" charset="-122"/>
              </a:defRPr>
            </a:lvl3pPr>
            <a:lvl4pPr>
              <a:defRPr sz="1600">
                <a:latin typeface="微软雅黑" panose="020B0503020204020204" charset="-122"/>
                <a:ea typeface="微软雅黑" panose="020B0503020204020204" charset="-122"/>
              </a:defRPr>
            </a:lvl4pPr>
            <a:lvl5pPr>
              <a:defRPr sz="1600">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latin typeface="Arial" panose="020B0604020202020204" pitchFamily="34" charset="0"/>
                <a:ea typeface="微软雅黑" panose="020B0503020204020204" charset="-122"/>
              </a:defRPr>
            </a:lvl1pPr>
            <a:lvl2pPr indent="0" eaLnBrk="1" fontAlgn="auto" latinLnBrk="0" hangingPunct="1">
              <a:defRPr baseline="0">
                <a:latin typeface="Arial" panose="020B0604020202020204" pitchFamily="34" charset="0"/>
                <a:ea typeface="微软雅黑" panose="020B0503020204020204" charset="-122"/>
              </a:defRPr>
            </a:lvl2pPr>
            <a:lvl3pPr indent="0" eaLnBrk="1" fontAlgn="auto" latinLnBrk="0" hangingPunct="1">
              <a:defRPr baseline="0">
                <a:latin typeface="Arial" panose="020B0604020202020204" pitchFamily="34" charset="0"/>
                <a:ea typeface="微软雅黑" panose="020B0503020204020204" charset="-122"/>
              </a:defRPr>
            </a:lvl3pPr>
            <a:lvl4pPr indent="0" eaLnBrk="1" fontAlgn="auto" latinLnBrk="0" hangingPunct="1">
              <a:defRPr baseline="0">
                <a:latin typeface="Arial" panose="020B0604020202020204" pitchFamily="34" charset="0"/>
                <a:ea typeface="微软雅黑" panose="020B0503020204020204" charset="-122"/>
              </a:defRPr>
            </a:lvl4pPr>
            <a:lvl5pPr indent="0" eaLnBrk="1" fontAlgn="auto" latinLnBrk="0" hangingPunct="1">
              <a:defRPr baseline="0">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tags" Target="../tags/tag119.xml"/><Relationship Id="rId24" Type="http://schemas.openxmlformats.org/officeDocument/2006/relationships/tags" Target="../tags/tag118.xml"/><Relationship Id="rId23" Type="http://schemas.openxmlformats.org/officeDocument/2006/relationships/tags" Target="../tags/tag117.xml"/><Relationship Id="rId22" Type="http://schemas.openxmlformats.org/officeDocument/2006/relationships/tags" Target="../tags/tag116.xml"/><Relationship Id="rId21" Type="http://schemas.openxmlformats.org/officeDocument/2006/relationships/tags" Target="../tags/tag115.xml"/><Relationship Id="rId20" Type="http://schemas.openxmlformats.org/officeDocument/2006/relationships/tags" Target="../tags/tag114.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charset="-122"/>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121.xml"/><Relationship Id="rId3" Type="http://schemas.openxmlformats.org/officeDocument/2006/relationships/image" Target="../media/image11.png"/><Relationship Id="rId2" Type="http://schemas.openxmlformats.org/officeDocument/2006/relationships/tags" Target="../tags/tag120.xml"/><Relationship Id="rId1" Type="http://schemas.openxmlformats.org/officeDocument/2006/relationships/image" Target="../media/image10.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7.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s>
</file>

<file path=ppt/slides/_rels/slide14.xml.rels><?xml version="1.0" encoding="UTF-8" standalone="yes"?>
<Relationships xmlns="http://schemas.openxmlformats.org/package/2006/relationships"><Relationship Id="rId9" Type="http://schemas.openxmlformats.org/officeDocument/2006/relationships/tags" Target="../tags/tag187.xml"/><Relationship Id="rId8" Type="http://schemas.openxmlformats.org/officeDocument/2006/relationships/image" Target="../media/image20.png"/><Relationship Id="rId7" Type="http://schemas.openxmlformats.org/officeDocument/2006/relationships/tags" Target="../tags/tag186.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1" Type="http://schemas.openxmlformats.org/officeDocument/2006/relationships/notesSlide" Target="../notesSlides/notesSlide14.xml"/><Relationship Id="rId10" Type="http://schemas.openxmlformats.org/officeDocument/2006/relationships/slideLayout" Target="../slideLayouts/slideLayout7.xml"/><Relationship Id="rId1" Type="http://schemas.openxmlformats.org/officeDocument/2006/relationships/tags" Target="../tags/tag180.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193.xml"/><Relationship Id="rId7" Type="http://schemas.openxmlformats.org/officeDocument/2006/relationships/image" Target="../media/image22.png"/><Relationship Id="rId6" Type="http://schemas.openxmlformats.org/officeDocument/2006/relationships/image" Target="../media/image21.png"/><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0" Type="http://schemas.openxmlformats.org/officeDocument/2006/relationships/notesSlide" Target="../notesSlides/notesSlide15.xml"/><Relationship Id="rId1" Type="http://schemas.openxmlformats.org/officeDocument/2006/relationships/tags" Target="../tags/tag188.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7.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s>
</file>

<file path=ppt/slides/_rels/slide2.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1" Type="http://schemas.openxmlformats.org/officeDocument/2006/relationships/notesSlide" Target="../notesSlides/notesSlide2.xml"/><Relationship Id="rId10" Type="http://schemas.openxmlformats.org/officeDocument/2006/relationships/slideLayout" Target="../slideLayouts/slideLayout7.xml"/><Relationship Id="rId1" Type="http://schemas.openxmlformats.org/officeDocument/2006/relationships/tags" Target="../tags/tag122.xml"/></Relationships>
</file>

<file path=ppt/slides/_rels/slide3.xml.rels><?xml version="1.0" encoding="UTF-8" standalone="yes"?>
<Relationships xmlns="http://schemas.openxmlformats.org/package/2006/relationships"><Relationship Id="rId9" Type="http://schemas.openxmlformats.org/officeDocument/2006/relationships/tags" Target="../tags/tag137.xml"/><Relationship Id="rId8" Type="http://schemas.openxmlformats.org/officeDocument/2006/relationships/image" Target="../media/image13.png"/><Relationship Id="rId7" Type="http://schemas.openxmlformats.org/officeDocument/2006/relationships/image" Target="../media/image12.jpeg"/><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1" Type="http://schemas.openxmlformats.org/officeDocument/2006/relationships/notesSlide" Target="../notesSlides/notesSlide3.xml"/><Relationship Id="rId10" Type="http://schemas.openxmlformats.org/officeDocument/2006/relationships/slideLayout" Target="../slideLayouts/slideLayout7.xml"/><Relationship Id="rId1" Type="http://schemas.openxmlformats.org/officeDocument/2006/relationships/tags" Target="../tags/tag131.xml"/></Relationships>
</file>

<file path=ppt/slides/_rels/slide4.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image" Target="../media/image16.png"/><Relationship Id="rId7" Type="http://schemas.openxmlformats.org/officeDocument/2006/relationships/image" Target="../media/image15.jpeg"/><Relationship Id="rId6" Type="http://schemas.openxmlformats.org/officeDocument/2006/relationships/image" Target="../media/image14.jpeg"/><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1" Type="http://schemas.openxmlformats.org/officeDocument/2006/relationships/notesSlide" Target="../notesSlides/notesSlide4.xml"/><Relationship Id="rId10" Type="http://schemas.openxmlformats.org/officeDocument/2006/relationships/slideLayout" Target="../slideLayouts/slideLayout7.xml"/><Relationship Id="rId1" Type="http://schemas.openxmlformats.org/officeDocument/2006/relationships/tags" Target="../tags/tag138.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7.xml"/><Relationship Id="rId6" Type="http://schemas.openxmlformats.org/officeDocument/2006/relationships/tags" Target="../tags/tag146.xml"/><Relationship Id="rId5" Type="http://schemas.openxmlformats.org/officeDocument/2006/relationships/image" Target="../media/image19.png"/><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tags" Target="../tags/tag145.xml"/><Relationship Id="rId1" Type="http://schemas.openxmlformats.org/officeDocument/2006/relationships/tags" Target="../tags/tag144.xml"/></Relationships>
</file>

<file path=ppt/slides/_rels/slide6.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7.xml"/><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7620" y="0"/>
            <a:ext cx="12199620" cy="1204595"/>
          </a:xfrm>
          <a:prstGeom prst="rect">
            <a:avLst/>
          </a:prstGeom>
          <a:solidFill>
            <a:schemeClr val="bg1">
              <a:alpha val="7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标题 5"/>
          <p:cNvSpPr>
            <a:spLocks noGrp="1"/>
          </p:cNvSpPr>
          <p:nvPr>
            <p:custDataLst>
              <p:tags r:id="rId2"/>
            </p:custDataLst>
          </p:nvPr>
        </p:nvSpPr>
        <p:spPr>
          <a:xfrm>
            <a:off x="434975" y="285750"/>
            <a:ext cx="10971530" cy="1643380"/>
          </a:xfrm>
          <a:prstGeom prst="rect">
            <a:avLst/>
          </a:prstGeom>
        </p:spPr>
        <p:txBody>
          <a:bodyPr vert="horz" lIns="91440" tIns="45720" rIns="91440" bIns="45720" rtlCol="0" anchor="t" anchorCtr="0">
            <a:noAutofit/>
          </a:bodyPr>
          <a:lstStyle>
            <a:lvl1pPr marL="0" marR="0" algn="ctr" defTabSz="914400" rtl="0" eaLnBrk="1" fontAlgn="auto" latinLnBrk="0" hangingPunct="1">
              <a:lnSpc>
                <a:spcPct val="100000"/>
              </a:lnSpc>
              <a:spcBef>
                <a:spcPct val="0"/>
              </a:spcBef>
              <a:buNone/>
              <a:defRPr kumimoji="0" lang="zh-CN" altLang="en-US" sz="5400" b="1" i="0" u="none" strike="noStrike" kern="1200" cap="none" spc="3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algn="ctr"/>
            <a:r>
              <a:rPr sz="4400" b="0" dirty="0">
                <a:gradFill>
                  <a:gsLst>
                    <a:gs pos="0">
                      <a:srgbClr val="012D86"/>
                    </a:gs>
                    <a:gs pos="100000">
                      <a:srgbClr val="0E2557"/>
                    </a:gs>
                  </a:gsLst>
                  <a:lin scaled="0"/>
                </a:gradFill>
                <a:latin typeface="+mn-ea"/>
                <a:ea typeface="+mn-ea"/>
                <a:cs typeface="+mn-ea"/>
                <a:sym typeface="Arial" panose="020B0604020202020204" pitchFamily="34" charset="0"/>
              </a:rPr>
              <a:t>体检服务简介</a:t>
            </a:r>
            <a:endParaRPr sz="4400" b="0" dirty="0">
              <a:gradFill>
                <a:gsLst>
                  <a:gs pos="0">
                    <a:srgbClr val="012D86"/>
                  </a:gs>
                  <a:gs pos="100000">
                    <a:srgbClr val="0E2557"/>
                  </a:gs>
                </a:gsLst>
                <a:lin scaled="0"/>
              </a:gradFill>
              <a:latin typeface="+mn-ea"/>
              <a:ea typeface="+mn-ea"/>
              <a:cs typeface="+mn-ea"/>
              <a:sym typeface="Arial" panose="020B0604020202020204" pitchFamily="34" charset="0"/>
            </a:endParaRPr>
          </a:p>
        </p:txBody>
      </p:sp>
      <p:pic>
        <p:nvPicPr>
          <p:cNvPr id="23559" name="图片 2" descr="b12e9800dca10cff41071b73984def3"/>
          <p:cNvPicPr>
            <a:picLocks noChangeAspect="1"/>
          </p:cNvPicPr>
          <p:nvPr/>
        </p:nvPicPr>
        <p:blipFill>
          <a:blip r:embed="rId3"/>
          <a:srcRect l="4018" t="7443" r="77404"/>
          <a:stretch>
            <a:fillRect/>
          </a:stretch>
        </p:blipFill>
        <p:spPr>
          <a:xfrm>
            <a:off x="10037445" y="141605"/>
            <a:ext cx="1995805" cy="922020"/>
          </a:xfrm>
          <a:prstGeom prst="rect">
            <a:avLst/>
          </a:prstGeom>
          <a:noFill/>
          <a:ln w="9525">
            <a:noFill/>
          </a:ln>
        </p:spPr>
      </p:pic>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18" name="表格 17"/>
          <p:cNvGraphicFramePr/>
          <p:nvPr>
            <p:custDataLst>
              <p:tags r:id="rId3"/>
            </p:custDataLst>
          </p:nvPr>
        </p:nvGraphicFramePr>
        <p:xfrm>
          <a:off x="821055" y="327025"/>
          <a:ext cx="10550525" cy="5693410"/>
        </p:xfrm>
        <a:graphic>
          <a:graphicData uri="http://schemas.openxmlformats.org/drawingml/2006/table">
            <a:tbl>
              <a:tblPr>
                <a:tableStyleId>{93296810-A885-4BE3-A3E7-6D5BEEA58F35}</a:tableStyleId>
              </a:tblPr>
              <a:tblGrid>
                <a:gridCol w="1113790"/>
                <a:gridCol w="0"/>
                <a:gridCol w="2864485"/>
                <a:gridCol w="509905"/>
                <a:gridCol w="576580"/>
                <a:gridCol w="554355"/>
                <a:gridCol w="4931410"/>
              </a:tblGrid>
              <a:tr h="564515">
                <a:tc gridSpan="7">
                  <a:txBody>
                    <a:bodyPr/>
                    <a:p>
                      <a:pPr indent="0" algn="ctr">
                        <a:buNone/>
                      </a:pPr>
                      <a:r>
                        <a:rPr lang="en-US" altLang="zh-CN" sz="1400" b="1"/>
                        <a:t> 自选加项包（消化系统）</a:t>
                      </a:r>
                      <a:endParaRPr lang="en-US" altLang="zh-CN" sz="1400" b="1"/>
                    </a:p>
                  </a:txBody>
                  <a:tcPr anchor="ctr" anchorCtr="0">
                    <a:solidFill>
                      <a:srgbClr val="B3CBDF"/>
                    </a:solidFill>
                  </a:tcPr>
                </a:tc>
                <a:tc hMerge="1">
                  <a:tcPr/>
                </a:tc>
                <a:tc hMerge="1">
                  <a:tcPr/>
                </a:tc>
                <a:tc hMerge="1">
                  <a:tcPr/>
                </a:tc>
                <a:tc hMerge="1">
                  <a:tcPr/>
                </a:tc>
                <a:tc hMerge="1">
                  <a:tcPr/>
                </a:tc>
                <a:tc hMerge="1">
                  <a:tcPr/>
                </a:tc>
              </a:tr>
              <a:tr h="624840">
                <a:tc rowSpan="2" gridSpan="2">
                  <a:txBody>
                    <a:bodyPr/>
                    <a:p>
                      <a:pPr indent="0">
                        <a:buNone/>
                      </a:pPr>
                      <a:r>
                        <a:rPr lang="en-US" altLang="zh-CN" sz="1400"/>
                        <a:t>胃功能</a:t>
                      </a:r>
                      <a:endParaRPr lang="en-US" altLang="zh-CN" sz="1400"/>
                    </a:p>
                  </a:txBody>
                  <a:tcPr anchor="ctr" anchorCtr="0"/>
                </a:tc>
                <a:tc rowSpan="2" hMerge="1">
                  <a:tcPr/>
                </a:tc>
                <a:tc>
                  <a:txBody>
                    <a:bodyPr/>
                    <a:p>
                      <a:pPr indent="0">
                        <a:buNone/>
                      </a:pPr>
                      <a:r>
                        <a:rPr lang="en-US" sz="1400"/>
                        <a:t>胃蛋白酶原Ⅰ（PGⅠ）、胃蛋白酶 原Ⅱ（PGⅡ）、PGⅠ/ PGⅡ比值</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G-17是评估胃窦部黏膜功能的指标，G-17升高常见于胃十二指肠溃疡，萎缩性胃炎、幽门螺旋杆菌感染及胃癌等。</a:t>
                      </a:r>
                      <a:endParaRPr lang="en-US" altLang="en-US" sz="1400"/>
                    </a:p>
                  </a:txBody>
                  <a:tcPr marL="0" marR="0" marT="0" marB="0" vert="horz" anchor="ctr" anchorCtr="0"/>
                </a:tc>
              </a:tr>
              <a:tr h="623570">
                <a:tc vMerge="1" gridSpan="2">
                  <a:tcPr/>
                </a:tc>
                <a:tc vMerge="1" hMerge="1">
                  <a:tcPr/>
                </a:tc>
                <a:tc>
                  <a:txBody>
                    <a:bodyPr/>
                    <a:p>
                      <a:pPr indent="0">
                        <a:buNone/>
                      </a:pPr>
                      <a:r>
                        <a:rPr lang="en-US" sz="1400"/>
                        <a:t>  胃泌素17（G-17）</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G-17是评估胃窦部黏膜功能的指标，G-17升高常见于胃十二指肠溃疡，萎缩性胃炎、幽门螺旋杆菌感染及胃癌等。</a:t>
                      </a:r>
                      <a:endParaRPr lang="en-US" altLang="en-US" sz="1400"/>
                    </a:p>
                  </a:txBody>
                  <a:tcPr marL="0" marR="0" marT="0" marB="0" vert="horz" anchor="ctr" anchorCtr="0"/>
                </a:tc>
              </a:tr>
              <a:tr h="624205">
                <a:tc rowSpan="7">
                  <a:txBody>
                    <a:bodyPr/>
                    <a:p>
                      <a:pPr indent="0">
                        <a:buNone/>
                      </a:pPr>
                      <a:r>
                        <a:rPr lang="en-US" sz="1400"/>
                        <a:t>   肿瘤标志物</a:t>
                      </a:r>
                      <a:endParaRPr lang="en-US" altLang="en-US" sz="1400"/>
                    </a:p>
                  </a:txBody>
                  <a:tcPr marL="0" marR="0" marT="0" marB="0" vert="horz" anchor="ctr" anchorCtr="0"/>
                </a:tc>
                <a:tc gridSpan="2">
                  <a:txBody>
                    <a:bodyPr/>
                    <a:p>
                      <a:pPr indent="0">
                        <a:buNone/>
                      </a:pPr>
                      <a:r>
                        <a:rPr lang="en-US" sz="1400"/>
                        <a:t>糖链抗原242（CA242)</a:t>
                      </a:r>
                      <a:endParaRPr lang="en-US" altLang="en-US" sz="1400"/>
                    </a:p>
                  </a:txBody>
                  <a:tcPr marL="0" marR="0" marT="0" marB="0" vert="horz" anchor="ctr" anchorCtr="0"/>
                </a:tc>
                <a:tc hMerge="1">
                  <a:tcPr/>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与胰腺癌、结肠癌、胃癌等胃肠道恶性肿瘤相关，但胃肠道 良性疾病也可见升高</a:t>
                      </a:r>
                      <a:endParaRPr lang="en-US" altLang="en-US" sz="1400"/>
                    </a:p>
                  </a:txBody>
                  <a:tcPr marL="0" marR="0" marT="0" marB="0" vert="horz" anchor="ctr" anchorCtr="0"/>
                </a:tc>
              </a:tr>
              <a:tr h="624840">
                <a:tc vMerge="1">
                  <a:tcPr/>
                </a:tc>
                <a:tc gridSpan="2">
                  <a:txBody>
                    <a:bodyPr/>
                    <a:p>
                      <a:pPr indent="0">
                        <a:buNone/>
                      </a:pPr>
                      <a:r>
                        <a:rPr lang="en-US" sz="1400"/>
                        <a:t>糖链抗原72-4（CA72-4）</a:t>
                      </a:r>
                      <a:endParaRPr lang="en-US" altLang="en-US" sz="1400"/>
                    </a:p>
                  </a:txBody>
                  <a:tcPr marL="0" marR="0" marT="0" marB="0" vert="horz" anchor="ctr" anchorCtr="0"/>
                </a:tc>
                <a:tc hMerge="1">
                  <a:tcPr/>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是胃肠道恶性肿瘤标志物，也是检测胃癌的指标之一，但胃肠道良性疾病也可见升高。</a:t>
                      </a:r>
                      <a:endParaRPr lang="en-US" altLang="en-US" sz="1400"/>
                    </a:p>
                  </a:txBody>
                  <a:tcPr marL="0" marR="0" marT="0" marB="0" vert="horz" anchor="ctr" anchorCtr="0"/>
                </a:tc>
              </a:tr>
              <a:tr h="509905">
                <a:tc vMerge="1">
                  <a:tcPr/>
                </a:tc>
                <a:tc>
                  <a:txBody>
                    <a:bodyPr/>
                    <a:p>
                      <a:pPr indent="0">
                        <a:buNone/>
                      </a:pP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tc>
                <a:tc>
                  <a:txBody>
                    <a:bodyPr/>
                    <a:p>
                      <a:pPr indent="0">
                        <a:buNone/>
                      </a:pPr>
                      <a:r>
                        <a:rPr lang="en-US" sz="1400" b="0"/>
                        <a:t>CA50</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solidFill>
                            <a:srgbClr val="000000"/>
                          </a:solidFill>
                          <a:latin typeface="宋体" panose="02010600030101010101" pitchFamily="2" charset="-122"/>
                          <a:cs typeface="宋体" panose="02010600030101010101" pitchFamily="2" charset="-122"/>
                          <a:sym typeface="+mn-ea"/>
                        </a:rPr>
                        <a:t>胰腺癌、结肠癌等胃肠道恶性肿瘤时可见升高</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tc>
              </a:tr>
              <a:tr h="704850">
                <a:tc vMerge="1">
                  <a:tcPr/>
                </a:tc>
                <a:tc>
                  <a:txBody>
                    <a:bodyPr/>
                    <a:p>
                      <a:pPr indent="0">
                        <a:buNone/>
                      </a:pP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tc>
                <a:tc>
                  <a:txBody>
                    <a:bodyPr/>
                    <a:p>
                      <a:pPr indent="0">
                        <a:buNone/>
                      </a:pPr>
                      <a:r>
                        <a:rPr lang="en-US" sz="1400" b="0"/>
                        <a:t>细胞角蛋白19片段（CYFRA211）</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a:buNone/>
                      </a:pPr>
                      <a:r>
                        <a:rPr lang="en-US" sz="1400">
                          <a:solidFill>
                            <a:srgbClr val="000000"/>
                          </a:solidFill>
                          <a:latin typeface="宋体" panose="02010600030101010101" pitchFamily="2" charset="-122"/>
                          <a:cs typeface="宋体" panose="02010600030101010101" pitchFamily="2" charset="-122"/>
                          <a:sym typeface="+mn-ea"/>
                        </a:rPr>
                        <a:t>是非小细胞肺癌（NSCLC）的鉴别诊断，疗效监测和预后判断的重要指标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tc>
              </a:tr>
              <a:tr h="415290">
                <a:tc vMerge="1">
                  <a:tcPr/>
                </a:tc>
                <a:tc>
                  <a:txBody>
                    <a:bodyPr/>
                    <a:p>
                      <a:pPr indent="0">
                        <a:buNone/>
                      </a:pP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tc>
                <a:tc>
                  <a:txBody>
                    <a:bodyPr/>
                    <a:p>
                      <a:pPr indent="0">
                        <a:buNone/>
                      </a:pPr>
                      <a:r>
                        <a:rPr lang="en-US" sz="1400" b="0"/>
                        <a:t>NSE（神经元特异性烯醇化酶）</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a:buNone/>
                      </a:pPr>
                      <a:r>
                        <a:rPr lang="en-US" sz="1400">
                          <a:solidFill>
                            <a:srgbClr val="000000"/>
                          </a:solidFill>
                          <a:latin typeface="宋体" panose="02010600030101010101" pitchFamily="2" charset="-122"/>
                          <a:cs typeface="宋体" panose="02010600030101010101" pitchFamily="2" charset="-122"/>
                          <a:sym typeface="+mn-ea"/>
                        </a:rPr>
                        <a:t>对小细胞肺癌，神经母细胞瘤等诊断有帮助</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tc>
              </a:tr>
              <a:tr h="414655">
                <a:tc vMerge="1">
                  <a:tcPr/>
                </a:tc>
                <a:tc>
                  <a:txBody>
                    <a:bodyPr/>
                    <a:p>
                      <a:pPr indent="0">
                        <a:buNone/>
                      </a:pP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tc>
                <a:tc>
                  <a:txBody>
                    <a:bodyPr/>
                    <a:p>
                      <a:pPr indent="0">
                        <a:buNone/>
                      </a:pPr>
                      <a:r>
                        <a:rPr lang="en-US" sz="1400" b="0"/>
                        <a:t>血清HCG人绒毛膜促性腺激素</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a:buNone/>
                      </a:pPr>
                      <a:r>
                        <a:rPr lang="en-US" sz="1400">
                          <a:solidFill>
                            <a:srgbClr val="000000"/>
                          </a:solidFill>
                          <a:latin typeface="宋体" panose="02010600030101010101" pitchFamily="2" charset="-122"/>
                          <a:cs typeface="宋体" panose="02010600030101010101" pitchFamily="2" charset="-122"/>
                          <a:sym typeface="+mn-ea"/>
                        </a:rPr>
                        <a:t>多胎妊娠，葡萄胎，绒毛膜癌以及生殖系统的恶性肿瘤等</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tc>
              </a:tr>
              <a:tr h="586740">
                <a:tc vMerge="1">
                  <a:tcPr/>
                </a:tc>
                <a:tc>
                  <a:txBody>
                    <a:bodyPr/>
                    <a:p>
                      <a:pPr indent="0">
                        <a:buNone/>
                      </a:pP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tc>
                <a:tc>
                  <a:txBody>
                    <a:bodyPr/>
                    <a:p>
                      <a:pPr indent="0">
                        <a:buNone/>
                      </a:pPr>
                      <a:r>
                        <a:rPr lang="en-US" sz="1400" b="0"/>
                        <a:t>TSGF（肿瘤特异性生长因子）</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a:buNone/>
                      </a:pPr>
                      <a:r>
                        <a:rPr lang="en-US" sz="1400">
                          <a:solidFill>
                            <a:srgbClr val="000000"/>
                          </a:solidFill>
                          <a:latin typeface="宋体" panose="02010600030101010101" pitchFamily="2" charset="-122"/>
                          <a:cs typeface="宋体" panose="02010600030101010101" pitchFamily="2" charset="-122"/>
                          <a:sym typeface="+mn-ea"/>
                        </a:rPr>
                        <a:t>是一种广谱肿瘤标志物等</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tc>
              </a:tr>
            </a:tbl>
          </a:graphicData>
        </a:graphic>
      </p:graphicFrame>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18" name="表格 17"/>
          <p:cNvGraphicFramePr/>
          <p:nvPr>
            <p:custDataLst>
              <p:tags r:id="rId3"/>
            </p:custDataLst>
          </p:nvPr>
        </p:nvGraphicFramePr>
        <p:xfrm>
          <a:off x="723265" y="1095375"/>
          <a:ext cx="10550525" cy="4262120"/>
        </p:xfrm>
        <a:graphic>
          <a:graphicData uri="http://schemas.openxmlformats.org/drawingml/2006/table">
            <a:tbl>
              <a:tblPr>
                <a:tableStyleId>{93296810-A885-4BE3-A3E7-6D5BEEA58F35}</a:tableStyleId>
              </a:tblPr>
              <a:tblGrid>
                <a:gridCol w="1113790"/>
                <a:gridCol w="2864485"/>
                <a:gridCol w="509905"/>
                <a:gridCol w="576580"/>
                <a:gridCol w="554355"/>
                <a:gridCol w="4931410"/>
              </a:tblGrid>
              <a:tr h="567690">
                <a:tc gridSpan="6">
                  <a:txBody>
                    <a:bodyPr/>
                    <a:p>
                      <a:pPr indent="0" algn="ctr">
                        <a:buNone/>
                      </a:pPr>
                      <a:r>
                        <a:rPr lang="en-US" sz="1400" b="1"/>
                        <a:t> 自选加项包（自身免疫）</a:t>
                      </a:r>
                      <a:endParaRPr lang="en-US" altLang="en-US" sz="1400" b="1"/>
                    </a:p>
                  </a:txBody>
                  <a:tcPr marL="0" marR="0" marT="0" marB="0" vert="horz" anchor="ctr" anchorCtr="0">
                    <a:solidFill>
                      <a:srgbClr val="B3CBDF"/>
                    </a:solidFill>
                  </a:tcPr>
                </a:tc>
                <a:tc hMerge="1">
                  <a:tcPr/>
                </a:tc>
                <a:tc hMerge="1">
                  <a:tcPr/>
                </a:tc>
                <a:tc hMerge="1">
                  <a:tcPr/>
                </a:tc>
                <a:tc hMerge="1">
                  <a:tcPr/>
                </a:tc>
                <a:tc hMerge="1">
                  <a:tcPr/>
                </a:tc>
              </a:tr>
              <a:tr h="567690">
                <a:tc>
                  <a:txBody>
                    <a:bodyPr/>
                    <a:p>
                      <a:pPr indent="0">
                        <a:buNone/>
                      </a:pPr>
                      <a:r>
                        <a:rPr lang="en-US" sz="1400"/>
                        <a:t>动脉硬化</a:t>
                      </a:r>
                      <a:endParaRPr lang="en-US" altLang="en-US" sz="1400"/>
                    </a:p>
                  </a:txBody>
                  <a:tcPr marL="0" marR="0" marT="0" marB="0" vert="horz" anchor="ctr" anchorCtr="0"/>
                </a:tc>
                <a:tc>
                  <a:txBody>
                    <a:bodyPr/>
                    <a:p>
                      <a:pPr indent="0">
                        <a:buNone/>
                      </a:pP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了解动脉硬化情况，对动脉硬化进行定性、筛查。</a:t>
                      </a:r>
                      <a:endParaRPr lang="en-US" altLang="en-US" sz="1400"/>
                    </a:p>
                  </a:txBody>
                  <a:tcPr marL="0" marR="0" marT="0" marB="0" vert="horz" anchor="ctr" anchorCtr="0"/>
                </a:tc>
              </a:tr>
              <a:tr h="1433830">
                <a:tc>
                  <a:txBody>
                    <a:bodyPr/>
                    <a:p>
                      <a:pPr indent="0">
                        <a:buNone/>
                      </a:pPr>
                      <a:r>
                        <a:rPr lang="en-US" sz="1400"/>
                        <a:t> 免疫球蛋白</a:t>
                      </a:r>
                      <a:endParaRPr lang="en-US" altLang="en-US" sz="1400"/>
                    </a:p>
                  </a:txBody>
                  <a:tcPr marL="0" marR="0" marT="0" marB="0" vert="horz" anchor="ctr" anchorCtr="0"/>
                </a:tc>
                <a:tc>
                  <a:txBody>
                    <a:bodyPr/>
                    <a:p>
                      <a:pPr indent="0">
                        <a:buNone/>
                      </a:pPr>
                      <a:r>
                        <a:rPr lang="en-US" sz="1400"/>
                        <a:t>      IgGIgA IgM</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免疫球蛋白IgG IgA IgM均升高，常见于各种慢性感染，慢性肝病，淋巴瘤和系统性红斑狼疮（SLE），类风湿关节炎等。单一免疫球蛋白增高，主要见于免疫增殖性疾病，如多发性骨髓瘤，原发性巨球蛋白血症。降低见于各类免疫缺陷病或长期使用免疫抑制剂的病人。</a:t>
                      </a:r>
                      <a:endParaRPr lang="en-US" altLang="en-US" sz="1400"/>
                    </a:p>
                  </a:txBody>
                  <a:tcPr marL="0" marR="0" marT="0" marB="0" vert="horz" anchor="ctr" anchorCtr="0"/>
                </a:tc>
              </a:tr>
              <a:tr h="574040">
                <a:tc>
                  <a:txBody>
                    <a:bodyPr/>
                    <a:p>
                      <a:pPr indent="0">
                        <a:buNone/>
                      </a:pPr>
                      <a:r>
                        <a:rPr lang="en-US" sz="1400"/>
                        <a:t>类风湿因子+抗o试验</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rowSpan="2">
                  <a:txBody>
                    <a:bodyPr/>
                    <a:p>
                      <a:pPr indent="0">
                        <a:buNone/>
                      </a:pPr>
                      <a:r>
                        <a:rPr lang="en-US" sz="1400"/>
                        <a:t> 风湿、类风湿等自身免疫性疾 病检测</a:t>
                      </a:r>
                      <a:endParaRPr lang="en-US" altLang="en-US" sz="1400"/>
                    </a:p>
                  </a:txBody>
                  <a:tcPr marL="0" marR="0" marT="0" marB="0" vert="horz" anchor="ctr" anchorCtr="0"/>
                </a:tc>
              </a:tr>
              <a:tr h="545465">
                <a:tc>
                  <a:txBody>
                    <a:bodyPr/>
                    <a:p>
                      <a:pPr indent="0">
                        <a:buNone/>
                      </a:pPr>
                      <a:r>
                        <a:rPr lang="en-US" sz="1400"/>
                        <a:t>抗核抗体ANA</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a:t>
                      </a:r>
                      <a:endParaRPr lang="en-US" altLang="en-US" sz="1400"/>
                    </a:p>
                  </a:txBody>
                  <a:tcPr marL="0" marR="0" marT="0" marB="0" vert="horz" anchor="ctr" anchorCtr="0"/>
                </a:tc>
                <a:tc>
                  <a:txBody>
                    <a:bodyPr/>
                    <a:p>
                      <a:pPr indent="0">
                        <a:buNone/>
                      </a:pPr>
                      <a:r>
                        <a:rPr lang="en-US" sz="1400"/>
                        <a:t>●</a:t>
                      </a:r>
                      <a:endParaRPr lang="en-US" altLang="en-US" sz="1400"/>
                    </a:p>
                  </a:txBody>
                  <a:tcPr marL="0" marR="0" marT="0" marB="0" vert="horz" anchor="ctr" anchorCtr="0"/>
                </a:tc>
                <a:tc>
                  <a:txBody>
                    <a:bodyPr/>
                    <a:p>
                      <a:pPr indent="0">
                        <a:buNone/>
                      </a:pPr>
                      <a:r>
                        <a:rPr lang="en-US" sz="1400"/>
                        <a:t>●</a:t>
                      </a:r>
                      <a:endParaRPr lang="en-US" altLang="en-US" sz="1400"/>
                    </a:p>
                  </a:txBody>
                  <a:tcPr marL="0" marR="0" marT="0" marB="0" vert="horz" anchor="ctr" anchorCtr="0"/>
                </a:tc>
                <a:tc vMerge="1">
                  <a:tcPr/>
                </a:tc>
              </a:tr>
              <a:tr h="573405">
                <a:tc>
                  <a:txBody>
                    <a:bodyPr/>
                    <a:p>
                      <a:pPr indent="0">
                        <a:buNone/>
                      </a:pPr>
                      <a:r>
                        <a:rPr lang="en-US" sz="1400"/>
                        <a:t>胃泌素释放肽前体</a:t>
                      </a:r>
                      <a:endParaRPr lang="en-US" altLang="en-US" sz="1400"/>
                    </a:p>
                  </a:txBody>
                  <a:tcPr marL="0" marR="0" marT="0" marB="0" vert="horz" anchor="ctr" anchorCtr="0"/>
                </a:tc>
                <a:tc>
                  <a:txBody>
                    <a:bodyPr/>
                    <a:p>
                      <a:pPr indent="0">
                        <a:buNone/>
                      </a:pP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小细胞肺癌的筛查指标</a:t>
                      </a:r>
                      <a:endParaRPr lang="en-US" altLang="en-US" sz="1400"/>
                    </a:p>
                  </a:txBody>
                  <a:tcPr marL="0" marR="0" marT="0" marB="0" vert="horz" anchor="ctr" anchorCtr="0"/>
                </a:tc>
              </a:tr>
            </a:tbl>
          </a:graphicData>
        </a:graphic>
      </p:graphicFrame>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10" name="表格 9"/>
          <p:cNvGraphicFramePr/>
          <p:nvPr>
            <p:custDataLst>
              <p:tags r:id="rId3"/>
            </p:custDataLst>
          </p:nvPr>
        </p:nvGraphicFramePr>
        <p:xfrm>
          <a:off x="762635" y="389890"/>
          <a:ext cx="10746740" cy="6341110"/>
        </p:xfrm>
        <a:graphic>
          <a:graphicData uri="http://schemas.openxmlformats.org/drawingml/2006/table">
            <a:tbl>
              <a:tblPr>
                <a:tableStyleId>{93296810-A885-4BE3-A3E7-6D5BEEA58F35}</a:tableStyleId>
              </a:tblPr>
              <a:tblGrid>
                <a:gridCol w="1188085"/>
                <a:gridCol w="2776220"/>
                <a:gridCol w="530860"/>
                <a:gridCol w="548005"/>
                <a:gridCol w="594360"/>
                <a:gridCol w="5109210"/>
              </a:tblGrid>
              <a:tr h="420370">
                <a:tc gridSpan="6">
                  <a:txBody>
                    <a:bodyPr/>
                    <a:p>
                      <a:pPr indent="0" algn="ctr">
                        <a:buNone/>
                      </a:pPr>
                      <a:r>
                        <a:rPr lang="en-US" sz="1400" b="1">
                          <a:solidFill>
                            <a:srgbClr val="FF0000"/>
                          </a:solidFill>
                          <a:latin typeface="+mj-lt"/>
                          <a:sym typeface="+mn-ea"/>
                        </a:rPr>
                        <a:t>★</a:t>
                      </a:r>
                      <a:r>
                        <a:rPr lang="zh-CN" altLang="en-US" sz="1400" b="1">
                          <a:solidFill>
                            <a:srgbClr val="FF0000"/>
                          </a:solidFill>
                          <a:latin typeface="+mj-lt"/>
                          <a:sym typeface="+mn-ea"/>
                        </a:rPr>
                        <a:t>高知教工</a:t>
                      </a:r>
                      <a:r>
                        <a:rPr lang="en-US" sz="1400" b="1">
                          <a:solidFill>
                            <a:srgbClr val="FF0000"/>
                          </a:solidFill>
                          <a:latin typeface="+mj-lt"/>
                          <a:cs typeface="+mj-lt"/>
                        </a:rPr>
                        <a:t>加项包</a:t>
                      </a:r>
                      <a:r>
                        <a:rPr lang="en-US" sz="1400" b="1">
                          <a:solidFill>
                            <a:schemeClr val="tx1"/>
                          </a:solidFill>
                          <a:latin typeface="+mj-lt"/>
                          <a:cs typeface="+mj-lt"/>
                        </a:rPr>
                        <a:t>（二选一：心脑血管包/核磁共振包）</a:t>
                      </a:r>
                      <a:endParaRPr lang="en-US" altLang="en-US" sz="1400" b="1">
                        <a:solidFill>
                          <a:schemeClr val="tx1"/>
                        </a:solidFill>
                        <a:latin typeface="+mj-lt"/>
                        <a:cs typeface="+mj-lt"/>
                      </a:endParaRPr>
                    </a:p>
                  </a:txBody>
                  <a:tcPr marL="0" marR="0" marT="0" marB="0" vert="horz" anchor="ctr" anchorCtr="0">
                    <a:solidFill>
                      <a:srgbClr val="B3CBDF"/>
                    </a:solidFill>
                  </a:tcPr>
                </a:tc>
                <a:tc hMerge="1">
                  <a:tcPr/>
                </a:tc>
                <a:tc hMerge="1">
                  <a:tcPr/>
                </a:tc>
                <a:tc hMerge="1">
                  <a:tcPr/>
                </a:tc>
                <a:tc hMerge="1">
                  <a:tcPr/>
                </a:tc>
                <a:tc hMerge="1">
                  <a:tcPr/>
                </a:tc>
              </a:tr>
              <a:tr h="356870">
                <a:tc gridSpan="6">
                  <a:txBody>
                    <a:bodyPr/>
                    <a:p>
                      <a:pPr indent="0" algn="ctr">
                        <a:buNone/>
                      </a:pPr>
                      <a:r>
                        <a:rPr lang="en-US" sz="1400" b="1">
                          <a:latin typeface="+mj-lt"/>
                        </a:rPr>
                        <a:t>自选加项包（心脑血管）</a:t>
                      </a:r>
                      <a:endParaRPr lang="en-US" altLang="en-US" sz="1400" b="1">
                        <a:latin typeface="+mj-lt"/>
                      </a:endParaRPr>
                    </a:p>
                  </a:txBody>
                  <a:tcPr marL="0" marR="0" marT="0" marB="0" vert="horz" anchor="ctr" anchorCtr="0">
                    <a:solidFill>
                      <a:srgbClr val="B3CBDF"/>
                    </a:solidFill>
                  </a:tcPr>
                </a:tc>
                <a:tc hMerge="1">
                  <a:tcPr/>
                </a:tc>
                <a:tc hMerge="1">
                  <a:tcPr/>
                </a:tc>
                <a:tc hMerge="1">
                  <a:tcPr/>
                </a:tc>
                <a:tc hMerge="1">
                  <a:tcPr/>
                </a:tc>
                <a:tc hMerge="1">
                  <a:tcPr/>
                </a:tc>
              </a:tr>
              <a:tr h="324485">
                <a:tc rowSpan="2">
                  <a:txBody>
                    <a:bodyPr/>
                    <a:p>
                      <a:pPr indent="0">
                        <a:buNone/>
                      </a:pPr>
                      <a:r>
                        <a:rPr lang="en-US" sz="1400">
                          <a:latin typeface="+mj-lt"/>
                          <a:cs typeface="+mj-lt"/>
                        </a:rPr>
                        <a:t> 高清彩色多普 勒B超（二选 一）</a:t>
                      </a:r>
                      <a:endParaRPr lang="en-US" sz="1400">
                        <a:latin typeface="+mj-lt"/>
                        <a:cs typeface="+mj-lt"/>
                      </a:endParaRPr>
                    </a:p>
                    <a:p>
                      <a:pPr indent="0">
                        <a:buNone/>
                      </a:pPr>
                      <a:r>
                        <a:rPr lang="en-US" altLang="zh-CN" sz="1400">
                          <a:latin typeface="Arial" panose="020B0604020202020204" pitchFamily="34" charset="0"/>
                        </a:rPr>
                        <a:t> </a:t>
                      </a:r>
                      <a:endParaRPr lang="en-US" sz="1400">
                        <a:latin typeface="+mj-lt"/>
                        <a:cs typeface="+mj-lt"/>
                      </a:endParaRPr>
                    </a:p>
                  </a:txBody>
                  <a:tcPr marL="0" marR="0" marT="0" marB="0" vert="horz" anchor="ctr" anchorCtr="0"/>
                </a:tc>
                <a:tc>
                  <a:txBody>
                    <a:bodyPr/>
                    <a:p>
                      <a:pPr indent="0">
                        <a:buNone/>
                      </a:pPr>
                      <a:r>
                        <a:rPr lang="en-US" sz="1400">
                          <a:latin typeface="+mj-lt"/>
                          <a:cs typeface="+mj-lt"/>
                        </a:rPr>
                        <a:t> 颈动脉彩超检查</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rPr>
                        <a:t>了解颈部血管病变，狭窄程度、颈动脉斑块和颈动脉血流情况。</a:t>
                      </a:r>
                      <a:endParaRPr lang="en-US" altLang="en-US" sz="1400">
                        <a:latin typeface="+mj-lt"/>
                      </a:endParaRPr>
                    </a:p>
                  </a:txBody>
                  <a:tcPr marL="0" marR="0" marT="0" marB="0" vert="horz" anchor="ctr" anchorCtr="0"/>
                </a:tc>
              </a:tr>
              <a:tr h="528955">
                <a:tc vMerge="1">
                  <a:tcPr marL="0" marR="0" marT="0" marB="0" vert="horz" anchor="ctr" anchorCtr="0"/>
                </a:tc>
                <a:tc>
                  <a:txBody>
                    <a:bodyPr/>
                    <a:p>
                      <a:pPr indent="0">
                        <a:buNone/>
                      </a:pPr>
                      <a:r>
                        <a:rPr lang="en-US" sz="1400">
                          <a:latin typeface="+mj-lt"/>
                          <a:cs typeface="+mj-lt"/>
                        </a:rPr>
                        <a:t>  心脏彩超</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心血管疾病的重要诊断方法，对心脏瓣膜病诊断准确率高,对心肌病、冠心病、心肌梗塞并发症及肺心病有较大的辅助诊断价值。</a:t>
                      </a:r>
                      <a:endParaRPr lang="en-US" altLang="en-US" sz="1400">
                        <a:latin typeface="+mj-lt"/>
                        <a:cs typeface="+mj-lt"/>
                      </a:endParaRPr>
                    </a:p>
                  </a:txBody>
                  <a:tcPr marL="0" marR="0" marT="0" marB="0" vert="horz" anchor="ctr" anchorCtr="0"/>
                </a:tc>
              </a:tr>
              <a:tr h="731520">
                <a:tc>
                  <a:txBody>
                    <a:bodyPr/>
                    <a:p>
                      <a:pPr indent="0">
                        <a:buNone/>
                      </a:pPr>
                      <a:r>
                        <a:rPr lang="en-US" sz="1400">
                          <a:latin typeface="+mj-lt"/>
                          <a:cs typeface="+mj-lt"/>
                        </a:rPr>
                        <a:t>  血流变</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血粘度检测</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rPr>
                        <a:t>了解血液黏度变化，主要反映血液流动性、凝滞性和血液粘度的变化。适用于高血压、动脉硬化、脑中风、糖尿病及高脂血症等疾患的检查。</a:t>
                      </a:r>
                      <a:endParaRPr lang="en-US" altLang="en-US" sz="1400">
                        <a:latin typeface="+mj-lt"/>
                      </a:endParaRPr>
                    </a:p>
                  </a:txBody>
                  <a:tcPr marL="0" marR="0" marT="0" marB="0" vert="horz" anchor="ctr" anchorCtr="0"/>
                </a:tc>
              </a:tr>
              <a:tr h="447675">
                <a:tc>
                  <a:txBody>
                    <a:bodyPr/>
                    <a:p>
                      <a:pPr indent="0">
                        <a:buNone/>
                      </a:pPr>
                      <a:r>
                        <a:rPr lang="en-US" altLang="zh-CN" sz="1400">
                          <a:latin typeface="Arial" panose="020B0604020202020204" pitchFamily="34" charset="0"/>
                          <a:sym typeface="微软雅黑" panose="020B0503020204020204" charset="-122"/>
                        </a:rPr>
                        <a:t> 心脑血管疾病 风险指标</a:t>
                      </a:r>
                      <a:endParaRPr lang="en-US" altLang="en-US" sz="1400">
                        <a:latin typeface="+mj-lt"/>
                        <a:cs typeface="+mj-lt"/>
                      </a:endParaRPr>
                    </a:p>
                  </a:txBody>
                  <a:tcPr marL="0" marR="0" marT="0" anchor="ctr" anchorCtr="0"/>
                </a:tc>
                <a:tc>
                  <a:txBody>
                    <a:bodyPr/>
                    <a:p>
                      <a:pPr indent="0" algn="l">
                        <a:buNone/>
                      </a:pPr>
                      <a:r>
                        <a:rPr lang="en-US" sz="1400">
                          <a:latin typeface="+mj-lt"/>
                          <a:cs typeface="+mj-lt"/>
                        </a:rPr>
                        <a:t> 同型半胱氨酸(HCY)</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血同型半胱氨酸升高的高血压，称为为H型高血压，它是脑卒中等心脑血管疾病的独立危险因素。</a:t>
                      </a:r>
                      <a:endParaRPr lang="en-US" altLang="en-US" sz="1400">
                        <a:latin typeface="+mj-lt"/>
                        <a:cs typeface="+mj-lt"/>
                      </a:endParaRPr>
                    </a:p>
                  </a:txBody>
                  <a:tcPr marL="0" marR="0" marT="0" marB="0" vert="horz" anchor="ctr" anchorCtr="0"/>
                </a:tc>
              </a:tr>
              <a:tr h="494030">
                <a:tc>
                  <a:txBody>
                    <a:bodyPr/>
                    <a:p>
                      <a:pPr indent="0">
                        <a:buNone/>
                      </a:pPr>
                      <a:r>
                        <a:rPr lang="en-US" altLang="zh-CN" sz="1400">
                          <a:latin typeface="Arial" panose="020B0604020202020204" pitchFamily="34" charset="0"/>
                        </a:rPr>
                        <a:t> 胃功能</a:t>
                      </a:r>
                      <a:endParaRPr lang="en-US" altLang="en-US" sz="1400">
                        <a:latin typeface="+mj-lt"/>
                        <a:cs typeface="+mj-lt"/>
                      </a:endParaRPr>
                    </a:p>
                  </a:txBody>
                  <a:tcPr marL="0" marR="0" marT="0" anchor="ctr" anchorCtr="0"/>
                </a:tc>
                <a:tc>
                  <a:txBody>
                    <a:bodyPr/>
                    <a:p>
                      <a:pPr indent="0">
                        <a:buNone/>
                      </a:pPr>
                      <a:r>
                        <a:rPr lang="en-US" sz="1400">
                          <a:latin typeface="+mj-lt"/>
                          <a:cs typeface="+mj-lt"/>
                        </a:rPr>
                        <a:t>胃蛋白酶原Ⅰ（PGⅠ）、胃蛋白酶 原Ⅱ（PGⅡ）、PGⅠ/ PGⅡ比值</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PGⅠ，PGⅠ/PGⅡ比值测定，可用于胃溃疡、萎缩性胃炎、胃癌的初筛。</a:t>
                      </a:r>
                      <a:endParaRPr lang="en-US" altLang="en-US" sz="1400">
                        <a:latin typeface="+mj-lt"/>
                        <a:cs typeface="+mj-lt"/>
                      </a:endParaRPr>
                    </a:p>
                  </a:txBody>
                  <a:tcPr marL="0" marR="0" marT="0" marB="0" vert="horz" anchor="ctr" anchorCtr="0"/>
                </a:tc>
              </a:tr>
              <a:tr h="424815">
                <a:tc gridSpan="2">
                  <a:txBody>
                    <a:bodyPr/>
                    <a:p>
                      <a:pPr indent="0">
                        <a:buNone/>
                      </a:pPr>
                      <a:r>
                        <a:rPr lang="en-US" altLang="zh-CN" sz="1400">
                          <a:latin typeface="Arial" panose="020B0604020202020204" pitchFamily="34" charset="0"/>
                        </a:rPr>
                        <a:t> </a:t>
                      </a:r>
                      <a:endParaRPr lang="en-US" altLang="zh-CN" sz="1400">
                        <a:latin typeface="Arial" panose="020B0604020202020204" pitchFamily="34" charset="0"/>
                      </a:endParaRPr>
                    </a:p>
                    <a:p>
                      <a:pPr indent="0">
                        <a:buNone/>
                      </a:pPr>
                      <a:r>
                        <a:rPr lang="en-US" altLang="zh-CN" sz="1400">
                          <a:latin typeface="Arial" panose="020B0604020202020204" pitchFamily="34" charset="0"/>
                        </a:rPr>
                        <a:t> 胃泌素17（G-17）</a:t>
                      </a:r>
                      <a:endParaRPr lang="en-US" sz="1400">
                        <a:latin typeface="+mj-lt"/>
                        <a:cs typeface="+mj-lt"/>
                      </a:endParaRPr>
                    </a:p>
                  </a:txBody>
                  <a:tcPr marL="0" marR="0" marT="0" anchor="ctr" anchorCtr="0"/>
                </a:tc>
                <a:tc hMerge="1">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G-17是评估胃窦部黏膜功能的指标，G-17升高常见于胃十二指肠溃疡，萎缩性胃炎、幽门螺旋杆菌感染及胃癌等。</a:t>
                      </a:r>
                      <a:endParaRPr lang="en-US" altLang="en-US" sz="1400">
                        <a:latin typeface="+mj-lt"/>
                        <a:cs typeface="+mj-lt"/>
                      </a:endParaRPr>
                    </a:p>
                  </a:txBody>
                  <a:tcPr marL="0" marR="0" marT="0" marB="0" vert="horz" anchor="ctr" anchorCtr="0"/>
                </a:tc>
              </a:tr>
              <a:tr h="419100">
                <a:tc rowSpan="7">
                  <a:txBody>
                    <a:bodyPr/>
                    <a:p>
                      <a:pPr indent="0">
                        <a:buNone/>
                      </a:pPr>
                      <a:r>
                        <a:rPr lang="en-US" altLang="zh-CN" sz="1400">
                          <a:latin typeface="Arial" panose="020B0604020202020204" pitchFamily="34" charset="0"/>
                        </a:rPr>
                        <a:t> 肿瘤标志物</a:t>
                      </a:r>
                      <a:endParaRPr lang="en-US" altLang="zh-CN" sz="1400">
                        <a:latin typeface="Arial" panose="020B0604020202020204" pitchFamily="34" charset="0"/>
                      </a:endParaRPr>
                    </a:p>
                  </a:txBody>
                  <a:tcPr marL="0" marR="0" marT="0" anchor="ctr" anchorCtr="0"/>
                </a:tc>
                <a:tc>
                  <a:txBody>
                    <a:bodyPr/>
                    <a:p>
                      <a:pPr indent="0">
                        <a:buNone/>
                      </a:pPr>
                      <a:r>
                        <a:rPr lang="en-US" sz="1400">
                          <a:latin typeface="+mj-lt"/>
                          <a:cs typeface="+mj-lt"/>
                        </a:rPr>
                        <a:t>糖链抗原	242（CA242)</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rPr>
                        <a:t>与胰腺癌、结肠癌、胃癌等胃肠道恶性肿瘤相关，但胃肠道良性疾病也可见升高</a:t>
                      </a:r>
                      <a:endParaRPr lang="en-US" altLang="en-US" sz="1400">
                        <a:latin typeface="+mj-lt"/>
                      </a:endParaRPr>
                    </a:p>
                  </a:txBody>
                  <a:tcPr marL="0" marR="0" marT="0" marB="0" vert="horz" anchor="ctr" anchorCtr="0"/>
                </a:tc>
              </a:tr>
              <a:tr h="347345">
                <a:tc vMerge="1">
                  <a:tcPr marL="0" marR="0" marT="0" anchor="ctr" anchorCtr="0"/>
                </a:tc>
                <a:tc>
                  <a:txBody>
                    <a:bodyPr/>
                    <a:p>
                      <a:pPr indent="0">
                        <a:buNone/>
                      </a:pPr>
                      <a:r>
                        <a:rPr lang="en-US" sz="1400">
                          <a:latin typeface="+mj-lt"/>
                          <a:cs typeface="+mj-lt"/>
                        </a:rPr>
                        <a:t>糖链抗原	72-4（CA72-4）</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rPr>
                        <a:t>是胃肠道恶性肿瘤标志物，也是检测胃癌的指标之一，但胃肠道良性疾病也可见升高。</a:t>
                      </a:r>
                      <a:endParaRPr lang="en-US" altLang="en-US" sz="1400">
                        <a:latin typeface="+mj-lt"/>
                      </a:endParaRPr>
                    </a:p>
                  </a:txBody>
                  <a:tcPr marL="0" marR="0" marT="0" marB="0" vert="horz" anchor="ctr" anchorCtr="0"/>
                </a:tc>
              </a:tr>
              <a:tr h="244475">
                <a:tc vMerge="1">
                  <a:tcPr marL="0" marR="0" marT="0" anchor="ctr" anchorCtr="0"/>
                </a:tc>
                <a:tc>
                  <a:txBody>
                    <a:bodyPr/>
                    <a:p>
                      <a:pPr indent="0">
                        <a:buNone/>
                      </a:pPr>
                      <a:r>
                        <a:rPr lang="en-US" sz="1400" b="0"/>
                        <a:t>CA50</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solidFill>
                            <a:srgbClr val="000000"/>
                          </a:solidFill>
                          <a:latin typeface="宋体" panose="02010600030101010101" pitchFamily="2" charset="-122"/>
                          <a:cs typeface="宋体" panose="02010600030101010101" pitchFamily="2" charset="-122"/>
                          <a:sym typeface="+mn-ea"/>
                        </a:rPr>
                        <a:t>胰腺癌、结肠癌等胃肠道恶性肿瘤时可见升高</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tc>
              </a:tr>
              <a:tr h="343535">
                <a:tc vMerge="1">
                  <a:tcPr marL="0" marR="0" marT="0" anchor="ctr" anchorCtr="0"/>
                </a:tc>
                <a:tc>
                  <a:txBody>
                    <a:bodyPr/>
                    <a:p>
                      <a:pPr indent="0">
                        <a:buNone/>
                      </a:pPr>
                      <a:r>
                        <a:rPr lang="en-US" sz="1400" b="0"/>
                        <a:t>细胞角蛋白19片段（CYFRA211）</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a:buNone/>
                      </a:pPr>
                      <a:r>
                        <a:rPr lang="en-US" sz="1400">
                          <a:solidFill>
                            <a:srgbClr val="000000"/>
                          </a:solidFill>
                          <a:latin typeface="宋体" panose="02010600030101010101" pitchFamily="2" charset="-122"/>
                          <a:cs typeface="宋体" panose="02010600030101010101" pitchFamily="2" charset="-122"/>
                          <a:sym typeface="+mn-ea"/>
                        </a:rPr>
                        <a:t>是非小细胞肺癌（NSCLC）的鉴别诊断，疗效监测和预后判断的重要指标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tc>
              </a:tr>
              <a:tr h="307975">
                <a:tc vMerge="1">
                  <a:tcPr marL="0" marR="0" marT="0" anchor="ctr" anchorCtr="0"/>
                </a:tc>
                <a:tc>
                  <a:txBody>
                    <a:bodyPr/>
                    <a:p>
                      <a:pPr indent="0">
                        <a:buNone/>
                      </a:pPr>
                      <a:r>
                        <a:rPr lang="en-US" sz="1400" b="0"/>
                        <a:t>NSE（神经元特异性烯醇化酶）</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a:buNone/>
                      </a:pPr>
                      <a:r>
                        <a:rPr lang="en-US" sz="1400">
                          <a:solidFill>
                            <a:srgbClr val="000000"/>
                          </a:solidFill>
                          <a:latin typeface="宋体" panose="02010600030101010101" pitchFamily="2" charset="-122"/>
                          <a:cs typeface="宋体" panose="02010600030101010101" pitchFamily="2" charset="-122"/>
                          <a:sym typeface="+mn-ea"/>
                        </a:rPr>
                        <a:t>对小细胞肺癌，神经母细胞瘤等诊断有帮助</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tc>
              </a:tr>
              <a:tr h="307975">
                <a:tc vMerge="1">
                  <a:tcPr marL="0" marR="0" marT="0" anchor="ctr" anchorCtr="0"/>
                </a:tc>
                <a:tc>
                  <a:txBody>
                    <a:bodyPr/>
                    <a:p>
                      <a:pPr indent="0">
                        <a:buNone/>
                      </a:pPr>
                      <a:r>
                        <a:rPr lang="en-US" sz="1400" b="0"/>
                        <a:t>血清HCG人绒毛膜促性腺激素</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a:buNone/>
                      </a:pPr>
                      <a:r>
                        <a:rPr lang="en-US" sz="1400">
                          <a:solidFill>
                            <a:srgbClr val="000000"/>
                          </a:solidFill>
                          <a:latin typeface="宋体" panose="02010600030101010101" pitchFamily="2" charset="-122"/>
                          <a:cs typeface="宋体" panose="02010600030101010101" pitchFamily="2" charset="-122"/>
                          <a:sym typeface="+mn-ea"/>
                        </a:rPr>
                        <a:t>多胎妊娠，葡萄胎，绒毛膜癌以及生殖系统的恶性肿瘤等</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tc>
              </a:tr>
              <a:tr h="307975">
                <a:tc vMerge="1">
                  <a:tcPr marL="0" marR="0" marT="0" anchor="ctr" anchorCtr="0"/>
                </a:tc>
                <a:tc>
                  <a:txBody>
                    <a:bodyPr/>
                    <a:p>
                      <a:pPr indent="0">
                        <a:buNone/>
                      </a:pPr>
                      <a:r>
                        <a:rPr lang="en-US" sz="1400" b="0"/>
                        <a:t>TSGF（肿瘤特异性生长因子）</a:t>
                      </a:r>
                      <a:endParaRPr lang="en-US" sz="1400" b="0"/>
                    </a:p>
                  </a:txBody>
                  <a:tcPr marL="68580" marR="6858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a:buNone/>
                      </a:pPr>
                      <a:r>
                        <a:rPr lang="en-US" sz="1400">
                          <a:solidFill>
                            <a:srgbClr val="000000"/>
                          </a:solidFill>
                          <a:latin typeface="宋体" panose="02010600030101010101" pitchFamily="2" charset="-122"/>
                          <a:cs typeface="宋体" panose="02010600030101010101" pitchFamily="2" charset="-122"/>
                          <a:sym typeface="+mn-ea"/>
                        </a:rPr>
                        <a:t>是一种广谱肿瘤标志物等</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tc>
              </a:tr>
            </a:tbl>
          </a:graphicData>
        </a:graphic>
      </p:graphicFrame>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10" name="表格 9"/>
          <p:cNvGraphicFramePr/>
          <p:nvPr>
            <p:custDataLst>
              <p:tags r:id="rId3"/>
            </p:custDataLst>
          </p:nvPr>
        </p:nvGraphicFramePr>
        <p:xfrm>
          <a:off x="762635" y="643890"/>
          <a:ext cx="10746740" cy="2322195"/>
        </p:xfrm>
        <a:graphic>
          <a:graphicData uri="http://schemas.openxmlformats.org/drawingml/2006/table">
            <a:tbl>
              <a:tblPr>
                <a:tableStyleId>{93296810-A885-4BE3-A3E7-6D5BEEA58F35}</a:tableStyleId>
              </a:tblPr>
              <a:tblGrid>
                <a:gridCol w="1188085"/>
                <a:gridCol w="2776220"/>
                <a:gridCol w="530860"/>
                <a:gridCol w="548005"/>
                <a:gridCol w="594360"/>
                <a:gridCol w="5109210"/>
              </a:tblGrid>
              <a:tr h="654685">
                <a:tc gridSpan="6">
                  <a:txBody>
                    <a:bodyPr/>
                    <a:p>
                      <a:pPr indent="0" algn="ctr">
                        <a:buNone/>
                      </a:pPr>
                      <a:r>
                        <a:rPr lang="en-US" altLang="zh-CN" sz="1400" b="1">
                          <a:solidFill>
                            <a:schemeClr val="tx1"/>
                          </a:solidFill>
                          <a:latin typeface="Arial" panose="020B0604020202020204" pitchFamily="34" charset="0"/>
                        </a:rPr>
                        <a:t>自选加项包（核磁共振）</a:t>
                      </a:r>
                      <a:endParaRPr lang="en-US" altLang="zh-CN" sz="1400" b="1">
                        <a:solidFill>
                          <a:schemeClr val="tx1"/>
                        </a:solidFill>
                        <a:latin typeface="Arial" panose="020B0604020202020204" pitchFamily="34" charset="0"/>
                        <a:cs typeface="+mj-lt"/>
                      </a:endParaRPr>
                    </a:p>
                  </a:txBody>
                  <a:tcPr marL="0" marR="0" marT="0" anchor="ctr" anchorCtr="0">
                    <a:solidFill>
                      <a:srgbClr val="B3CBDF"/>
                    </a:solidFill>
                  </a:tcPr>
                </a:tc>
                <a:tc hMerge="1">
                  <a:tcPr/>
                </a:tc>
                <a:tc hMerge="1">
                  <a:tcPr/>
                </a:tc>
                <a:tc hMerge="1">
                  <a:tcPr/>
                </a:tc>
                <a:tc hMerge="1">
                  <a:tcPr/>
                </a:tc>
                <a:tc hMerge="1">
                  <a:tcPr/>
                </a:tc>
              </a:tr>
              <a:tr h="1667510">
                <a:tc>
                  <a:txBody>
                    <a:bodyPr/>
                    <a:p>
                      <a:pPr indent="0">
                        <a:buNone/>
                      </a:pPr>
                      <a:r>
                        <a:rPr lang="en-US" altLang="zh-CN" sz="1400">
                          <a:latin typeface="Arial" panose="020B0604020202020204" pitchFamily="34" charset="0"/>
                        </a:rPr>
                        <a:t>核磁共振</a:t>
                      </a:r>
                      <a:endParaRPr lang="en-US" altLang="en-US" sz="1400">
                        <a:latin typeface="+mj-lt"/>
                        <a:cs typeface="+mj-lt"/>
                      </a:endParaRPr>
                    </a:p>
                  </a:txBody>
                  <a:tcPr marL="0" marR="0" marT="0" anchor="ctr" anchorCtr="0"/>
                </a:tc>
                <a:tc>
                  <a:txBody>
                    <a:bodyPr/>
                    <a:p>
                      <a:pPr indent="0">
                        <a:buNone/>
                      </a:pPr>
                      <a:r>
                        <a:rPr lang="en-US" sz="1400">
                          <a:latin typeface="+mj-lt"/>
                        </a:rPr>
                        <a:t>头部</a:t>
                      </a:r>
                      <a:endParaRPr lang="en-US" altLang="en-US" sz="1400">
                        <a:latin typeface="+mj-lt"/>
                      </a:endParaRPr>
                    </a:p>
                  </a:txBody>
                  <a:tcPr marL="0" marR="0" marT="0" marB="0" vert="horz" anchor="ctr" anchorCtr="0"/>
                </a:tc>
                <a:tc>
                  <a:txBody>
                    <a:bodyPr/>
                    <a:p>
                      <a:pPr indent="0" algn="ctr">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lgn="ctr">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lgn="ctr">
                        <a:buNone/>
                      </a:pPr>
                      <a:r>
                        <a:rPr lang="en-US" sz="1400">
                          <a:latin typeface="+mj-lt"/>
                          <a:cs typeface="+mj-lt"/>
                        </a:rPr>
                        <a:t> ●</a:t>
                      </a:r>
                      <a:endParaRPr lang="en-US" altLang="en-US" sz="1400">
                        <a:latin typeface="+mj-lt"/>
                        <a:cs typeface="+mj-lt"/>
                      </a:endParaRPr>
                    </a:p>
                  </a:txBody>
                  <a:tcPr marL="0" marR="0" marT="0" marB="0" vert="horz" anchor="ctr" anchorCtr="0"/>
                </a:tc>
                <a:tc>
                  <a:txBody>
                    <a:bodyPr/>
                    <a:p>
                      <a:pPr indent="0">
                        <a:buNone/>
                      </a:pPr>
                      <a:r>
                        <a:rPr lang="en-US" sz="1400">
                          <a:latin typeface="+mj-lt"/>
                        </a:rPr>
                        <a:t>适用于检查是否有脑肿瘤、颅脑外伤、颅脑感染性疾病等</a:t>
                      </a:r>
                      <a:endParaRPr lang="en-US" altLang="en-US" sz="1400">
                        <a:latin typeface="+mj-lt"/>
                      </a:endParaRPr>
                    </a:p>
                  </a:txBody>
                  <a:tcPr marL="0" marR="0" marT="0" marB="0" vert="horz" anchor="ctr" anchorCtr="0"/>
                </a:tc>
              </a:tr>
            </a:tbl>
          </a:graphicData>
        </a:graphic>
      </p:graphicFrame>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pSp>
        <p:nvGrpSpPr>
          <p:cNvPr id="7" name="组合 6"/>
          <p:cNvGrpSpPr/>
          <p:nvPr/>
        </p:nvGrpSpPr>
        <p:grpSpPr>
          <a:xfrm>
            <a:off x="0" y="332740"/>
            <a:ext cx="7580630" cy="647700"/>
            <a:chOff x="0" y="608"/>
            <a:chExt cx="11938" cy="1020"/>
          </a:xfrm>
        </p:grpSpPr>
        <p:sp>
          <p:nvSpPr>
            <p:cNvPr id="22" name="矩形 21"/>
            <p:cNvSpPr/>
            <p:nvPr>
              <p:custDataLst>
                <p:tags r:id="rId2"/>
              </p:custDataLst>
            </p:nvPr>
          </p:nvSpPr>
          <p:spPr>
            <a:xfrm>
              <a:off x="0" y="608"/>
              <a:ext cx="11938" cy="1020"/>
            </a:xfrm>
            <a:prstGeom prst="rect">
              <a:avLst/>
            </a:prstGeom>
            <a:solidFill>
              <a:srgbClr val="438BC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3" name="矩形 22"/>
            <p:cNvSpPr/>
            <p:nvPr>
              <p:custDataLst>
                <p:tags r:id="rId3"/>
              </p:custDataLst>
            </p:nvPr>
          </p:nvSpPr>
          <p:spPr>
            <a:xfrm>
              <a:off x="0" y="609"/>
              <a:ext cx="333" cy="1019"/>
            </a:xfrm>
            <a:prstGeom prst="rect">
              <a:avLst/>
            </a:prstGeom>
            <a:solidFill>
              <a:srgbClr val="438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pSp>
      <p:sp>
        <p:nvSpPr>
          <p:cNvPr id="5" name="任意多边形: 形状 27"/>
          <p:cNvSpPr/>
          <p:nvPr>
            <p:custDataLst>
              <p:tags r:id="rId4"/>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3" name="任意多边形 2"/>
          <p:cNvSpPr/>
          <p:nvPr>
            <p:custDataLst>
              <p:tags r:id="rId5"/>
            </p:custDataLst>
          </p:nvPr>
        </p:nvSpPr>
        <p:spPr>
          <a:xfrm rot="6761999">
            <a:off x="6402705" y="3074035"/>
            <a:ext cx="5942965" cy="5942330"/>
          </a:xfrm>
          <a:custGeom>
            <a:avLst/>
            <a:gdLst>
              <a:gd name="connisteX0" fmla="*/ 0 w 5942965"/>
              <a:gd name="connsiteY0" fmla="*/ 0 h 5942330"/>
              <a:gd name="connisteX1" fmla="*/ 5942965 w 5942965"/>
              <a:gd name="connsiteY1" fmla="*/ 0 h 5942330"/>
              <a:gd name="connisteX2" fmla="*/ 5942965 w 5942965"/>
              <a:gd name="connsiteY2" fmla="*/ 5942330 h 5942330"/>
              <a:gd name="connisteX3" fmla="*/ 0 w 5942965"/>
              <a:gd name="connsiteY3" fmla="*/ 5942330 h 5942330"/>
              <a:gd name="connisteX4" fmla="*/ 0 w 5942965"/>
              <a:gd name="connsiteY4" fmla="*/ 0 h 594233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5942965" h="5942330">
                <a:moveTo>
                  <a:pt x="0" y="0"/>
                </a:moveTo>
                <a:lnTo>
                  <a:pt x="5942965" y="0"/>
                </a:lnTo>
                <a:lnTo>
                  <a:pt x="5942965" y="5942330"/>
                </a:lnTo>
                <a:lnTo>
                  <a:pt x="0" y="5942330"/>
                </a:lnTo>
                <a:lnTo>
                  <a:pt x="0" y="0"/>
                </a:lnTo>
                <a:close/>
              </a:path>
            </a:pathLst>
          </a:custGeom>
        </p:spPr>
        <p:txBody>
          <a:bodyPr/>
          <a:lstStyle/>
          <a:p>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custDataLst>
              <p:tags r:id="rId6"/>
            </p:custDataLst>
          </p:nvPr>
        </p:nvSpPr>
        <p:spPr>
          <a:xfrm>
            <a:off x="214636" y="301002"/>
            <a:ext cx="7162851" cy="762000"/>
          </a:xfrm>
          <a:prstGeom prst="rect">
            <a:avLst/>
          </a:prstGeom>
          <a:noFill/>
        </p:spPr>
        <p:txBody>
          <a:bodyPr wrap="square" lIns="91440" tIns="45720" rIns="91440" bIns="45720" rtlCol="0" anchor="ctr" anchorCtr="0">
            <a:normAutofit/>
          </a:bodyPr>
          <a:lstStyle/>
          <a:p>
            <a:r>
              <a:rPr lang="zh-CN" altLang="en-US" sz="2680" b="1" spc="160" dirty="0">
                <a:solidFill>
                  <a:schemeClr val="dk1"/>
                </a:solidFill>
                <a:latin typeface="Arial" panose="020B0604020202020204" pitchFamily="34" charset="0"/>
                <a:ea typeface="微软雅黑" panose="020B0503020204020204" charset="-122"/>
                <a:sym typeface="Arial" panose="020B0604020202020204" pitchFamily="34" charset="0"/>
              </a:rPr>
              <a:t>四、各分院地址</a:t>
            </a:r>
            <a:endParaRPr lang="zh-CN" altLang="en-US" sz="2680"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242570" y="1062990"/>
            <a:ext cx="9186545" cy="460375"/>
          </a:xfrm>
          <a:prstGeom prst="rect">
            <a:avLst/>
          </a:prstGeom>
          <a:noFill/>
          <a:ln w="9525">
            <a:noFill/>
          </a:ln>
        </p:spPr>
        <p:txBody>
          <a:bodyPr wrap="square">
            <a:spAutoFit/>
          </a:bodyPr>
          <a:p>
            <a:pPr indent="0" algn="ctr">
              <a:lnSpc>
                <a:spcPct val="150000"/>
              </a:lnSpc>
            </a:pPr>
            <a:r>
              <a:rPr lang="zh-CN" altLang="en-US" sz="1600" b="1">
                <a:latin typeface="宋体" panose="02010600030101010101" pitchFamily="2" charset="-122"/>
                <a:cs typeface="宋体" panose="02010600030101010101" pitchFamily="2" charset="-122"/>
              </a:rPr>
              <a:t> 各分院地址及休息时间表</a:t>
            </a:r>
            <a:endParaRPr lang="zh-CN" altLang="en-US" sz="1600" b="1">
              <a:latin typeface="宋体" panose="02010600030101010101" pitchFamily="2" charset="-122"/>
              <a:cs typeface="宋体" panose="02010600030101010101" pitchFamily="2" charset="-122"/>
            </a:endParaRPr>
          </a:p>
        </p:txBody>
      </p:sp>
      <p:graphicFrame>
        <p:nvGraphicFramePr>
          <p:cNvPr id="2" name="表格 1"/>
          <p:cNvGraphicFramePr/>
          <p:nvPr>
            <p:custDataLst>
              <p:tags r:id="rId7"/>
            </p:custDataLst>
          </p:nvPr>
        </p:nvGraphicFramePr>
        <p:xfrm>
          <a:off x="1254125" y="1605915"/>
          <a:ext cx="7391400" cy="5102860"/>
        </p:xfrm>
        <a:graphic>
          <a:graphicData uri="http://schemas.openxmlformats.org/drawingml/2006/table">
            <a:tbl>
              <a:tblPr firstRow="1" bandRow="1">
                <a:tableStyleId>{5DA37D80-6434-44D0-A028-1B22A696006F}</a:tableStyleId>
              </a:tblPr>
              <a:tblGrid>
                <a:gridCol w="906780"/>
                <a:gridCol w="4169410"/>
                <a:gridCol w="865505"/>
                <a:gridCol w="1449705"/>
              </a:tblGrid>
              <a:tr h="379730">
                <a:tc>
                  <a:txBody>
                    <a:bodyPr/>
                    <a:p>
                      <a:pPr indent="0" algn="ctr">
                        <a:buNone/>
                      </a:pPr>
                      <a:r>
                        <a:rPr lang="zh-CN" altLang="en-US" sz="1400">
                          <a:highlight>
                            <a:srgbClr val="D9D9D9"/>
                          </a:highlight>
                          <a:latin typeface="宋体" panose="02010600030101010101" pitchFamily="2" charset="-122"/>
                          <a:ea typeface="宋体" panose="02010600030101010101" pitchFamily="2" charset="-122"/>
                        </a:rPr>
                        <a:t>区域</a:t>
                      </a:r>
                      <a:endParaRPr lang="zh-CN" altLang="en-US" sz="1400">
                        <a:highlight>
                          <a:srgbClr val="D9D9D9"/>
                        </a:highlight>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zh-CN" altLang="en-US" sz="1400">
                          <a:highlight>
                            <a:srgbClr val="D9D9D9"/>
                          </a:highlight>
                          <a:latin typeface="宋体" panose="02010600030101010101" pitchFamily="2" charset="-122"/>
                          <a:ea typeface="宋体" panose="02010600030101010101" pitchFamily="2" charset="-122"/>
                        </a:rPr>
                        <a:t>体检地址</a:t>
                      </a:r>
                      <a:endParaRPr lang="zh-CN" altLang="en-US" sz="1400">
                        <a:highlight>
                          <a:srgbClr val="D9D9D9"/>
                        </a:highlight>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zh-CN" altLang="en-US" sz="1400">
                          <a:highlight>
                            <a:srgbClr val="D9D9D9"/>
                          </a:highlight>
                          <a:latin typeface="宋体" panose="02010600030101010101" pitchFamily="2" charset="-122"/>
                          <a:ea typeface="宋体" panose="02010600030101010101" pitchFamily="2" charset="-122"/>
                        </a:rPr>
                        <a:t>休息时间</a:t>
                      </a:r>
                      <a:endParaRPr lang="zh-CN" altLang="en-US" sz="1400">
                        <a:highlight>
                          <a:srgbClr val="D9D9D9"/>
                        </a:highlight>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zh-CN" altLang="en-US" sz="1400">
                          <a:highlight>
                            <a:srgbClr val="D9D9D9"/>
                          </a:highlight>
                          <a:latin typeface="宋体" panose="02010600030101010101" pitchFamily="2" charset="-122"/>
                          <a:ea typeface="宋体" panose="02010600030101010101" pitchFamily="2" charset="-122"/>
                        </a:rPr>
                        <a:t>报告咨询</a:t>
                      </a:r>
                      <a:endParaRPr lang="zh-CN" altLang="en-US" sz="1400">
                        <a:highlight>
                          <a:srgbClr val="D9D9D9"/>
                        </a:highlight>
                        <a:latin typeface="宋体" panose="02010600030101010101" pitchFamily="2" charset="-122"/>
                        <a:ea typeface="宋体" panose="02010600030101010101" pitchFamily="2" charset="-122"/>
                      </a:endParaRPr>
                    </a:p>
                  </a:txBody>
                  <a:tcPr marL="68580" marR="68580" marT="0" marB="0" vert="horz" anchor="ctr"/>
                </a:tc>
              </a:tr>
              <a:tr h="218440">
                <a:tc>
                  <a:txBody>
                    <a:bodyPr/>
                    <a:p>
                      <a:pPr indent="0" algn="ctr">
                        <a:buNone/>
                      </a:pPr>
                      <a:r>
                        <a:rPr lang="zh-CN" altLang="en-US" sz="1400" b="1">
                          <a:latin typeface="宋体" panose="02010600030101010101" pitchFamily="2" charset="-122"/>
                          <a:ea typeface="宋体" panose="02010600030101010101" pitchFamily="2" charset="-122"/>
                        </a:rPr>
                        <a:t>杨浦区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杨浦分院：淞沪路</a:t>
                      </a:r>
                      <a:r>
                        <a:rPr lang="en-US" altLang="zh-CN" sz="1400">
                          <a:latin typeface="宋体" panose="02010600030101010101" pitchFamily="2" charset="-122"/>
                          <a:ea typeface="宋体" panose="02010600030101010101" pitchFamily="2" charset="-122"/>
                          <a:cs typeface="宋体" panose="02010600030101010101" pitchFamily="2" charset="-122"/>
                        </a:rPr>
                        <a:t>388</a:t>
                      </a:r>
                      <a:r>
                        <a:rPr lang="zh-CN" altLang="en-US" sz="1400">
                          <a:latin typeface="宋体" panose="02010600030101010101" pitchFamily="2" charset="-122"/>
                          <a:ea typeface="宋体" panose="02010600030101010101" pitchFamily="2" charset="-122"/>
                          <a:cs typeface="宋体" panose="02010600030101010101" pitchFamily="2" charset="-122"/>
                        </a:rPr>
                        <a:t>号创智天地广场</a:t>
                      </a:r>
                      <a:r>
                        <a:rPr lang="en-US" altLang="zh-CN" sz="1400">
                          <a:latin typeface="宋体" panose="02010600030101010101" pitchFamily="2" charset="-122"/>
                          <a:ea typeface="宋体" panose="02010600030101010101" pitchFamily="2" charset="-122"/>
                          <a:cs typeface="宋体" panose="02010600030101010101" pitchFamily="2" charset="-122"/>
                        </a:rPr>
                        <a:t>7</a:t>
                      </a:r>
                      <a:r>
                        <a:rPr lang="zh-CN" altLang="en-US" sz="1400">
                          <a:latin typeface="宋体" panose="02010600030101010101" pitchFamily="2" charset="-122"/>
                          <a:ea typeface="宋体" panose="02010600030101010101" pitchFamily="2" charset="-122"/>
                          <a:cs typeface="宋体" panose="02010600030101010101" pitchFamily="2" charset="-122"/>
                        </a:rPr>
                        <a:t>号楼</a:t>
                      </a:r>
                      <a:r>
                        <a:rPr lang="en-US" altLang="zh-CN" sz="1400">
                          <a:latin typeface="宋体" panose="02010600030101010101" pitchFamily="2" charset="-122"/>
                          <a:ea typeface="宋体" panose="02010600030101010101" pitchFamily="2" charset="-122"/>
                          <a:cs typeface="宋体" panose="02010600030101010101" pitchFamily="2" charset="-122"/>
                        </a:rPr>
                        <a:t>5</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周五</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35360356*</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194945">
                <a:tc rowSpan="3">
                  <a:txBody>
                    <a:bodyPr/>
                    <a:p>
                      <a:pPr indent="0" algn="ctr">
                        <a:buNone/>
                      </a:pPr>
                      <a:r>
                        <a:rPr lang="zh-CN" altLang="en-US" sz="1400" b="1">
                          <a:latin typeface="宋体" panose="02010600030101010101" pitchFamily="2" charset="-122"/>
                          <a:ea typeface="宋体" panose="02010600030101010101" pitchFamily="2" charset="-122"/>
                        </a:rPr>
                        <a:t>静安区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静安（南京西路</a:t>
                      </a:r>
                      <a:r>
                        <a:rPr lang="en-US" altLang="zh-CN" sz="1400">
                          <a:latin typeface="宋体" panose="02010600030101010101" pitchFamily="2" charset="-122"/>
                          <a:ea typeface="宋体" panose="02010600030101010101" pitchFamily="2" charset="-122"/>
                          <a:cs typeface="宋体" panose="02010600030101010101" pitchFamily="2" charset="-122"/>
                        </a:rPr>
                        <a:t>.</a:t>
                      </a:r>
                      <a:r>
                        <a:rPr lang="zh-CN" altLang="en-US" sz="1400">
                          <a:latin typeface="宋体" panose="02010600030101010101" pitchFamily="2" charset="-122"/>
                          <a:ea typeface="宋体" panose="02010600030101010101" pitchFamily="2" charset="-122"/>
                          <a:cs typeface="宋体" panose="02010600030101010101" pitchFamily="2" charset="-122"/>
                        </a:rPr>
                        <a:t>高端）分院：南京西路</a:t>
                      </a:r>
                      <a:r>
                        <a:rPr lang="en-US" altLang="zh-CN" sz="1400">
                          <a:latin typeface="宋体" panose="02010600030101010101" pitchFamily="2" charset="-122"/>
                          <a:ea typeface="宋体" panose="02010600030101010101" pitchFamily="2" charset="-122"/>
                          <a:cs typeface="宋体" panose="02010600030101010101" pitchFamily="2" charset="-122"/>
                        </a:rPr>
                        <a:t>818</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6</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52955276</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7805">
                <a:tc vMerge="1">
                  <a:tcP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静安（恒丰路）分院：恒丰路</a:t>
                      </a:r>
                      <a:r>
                        <a:rPr lang="en-US" altLang="zh-CN" sz="1400">
                          <a:latin typeface="宋体" panose="02010600030101010101" pitchFamily="2" charset="-122"/>
                          <a:ea typeface="宋体" panose="02010600030101010101" pitchFamily="2" charset="-122"/>
                          <a:cs typeface="宋体" panose="02010600030101010101" pitchFamily="2" charset="-122"/>
                        </a:rPr>
                        <a:t>638</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2</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tc>
                <a:tc>
                  <a:txBody>
                    <a:bodyPr/>
                    <a:p>
                      <a:pPr indent="0" algn="ctr">
                        <a:buNone/>
                      </a:pPr>
                      <a:r>
                        <a:rPr lang="zh-CN" altLang="en-US" sz="1400">
                          <a:latin typeface="宋体" panose="02010600030101010101" pitchFamily="2" charset="-122"/>
                          <a:ea typeface="宋体" panose="02010600030101010101" pitchFamily="2" charset="-122"/>
                        </a:rPr>
                        <a:t>周四</a:t>
                      </a:r>
                      <a:endParaRPr lang="zh-CN" altLang="en-US" sz="1400">
                        <a:latin typeface="宋体" panose="02010600030101010101" pitchFamily="2" charset="-122"/>
                        <a:ea typeface="宋体" panose="02010600030101010101" pitchFamily="2" charset="-122"/>
                      </a:endParaRPr>
                    </a:p>
                  </a:txBody>
                  <a:tcPr marL="0" marR="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63810221*8008</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195580">
                <a:tc vMerge="1">
                  <a:tcP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静安（灵石路）分院：灵石路程</a:t>
                      </a:r>
                      <a:r>
                        <a:rPr lang="en-US" altLang="zh-CN" sz="1400">
                          <a:latin typeface="宋体" panose="02010600030101010101" pitchFamily="2" charset="-122"/>
                          <a:ea typeface="宋体" panose="02010600030101010101" pitchFamily="2" charset="-122"/>
                          <a:cs typeface="宋体" panose="02010600030101010101" pitchFamily="2" charset="-122"/>
                        </a:rPr>
                        <a:t>697</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10</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B</a:t>
                      </a:r>
                      <a:r>
                        <a:rPr lang="zh-CN" altLang="en-US" sz="1400">
                          <a:latin typeface="宋体" panose="02010600030101010101" pitchFamily="2" charset="-122"/>
                          <a:ea typeface="宋体" panose="02010600030101010101" pitchFamily="2" charset="-122"/>
                          <a:cs typeface="宋体" panose="02010600030101010101" pitchFamily="2" charset="-122"/>
                        </a:rPr>
                        <a:t>座</a:t>
                      </a:r>
                      <a:r>
                        <a:rPr lang="en-US" altLang="zh-CN" sz="1400">
                          <a:latin typeface="宋体" panose="02010600030101010101" pitchFamily="2" charset="-122"/>
                          <a:ea typeface="宋体" panose="02010600030101010101" pitchFamily="2" charset="-122"/>
                          <a:cs typeface="宋体" panose="02010600030101010101" pitchFamily="2" charset="-122"/>
                        </a:rPr>
                        <a:t>2</a:t>
                      </a:r>
                      <a:r>
                        <a:rPr lang="zh-CN" altLang="en-US" sz="1400">
                          <a:latin typeface="宋体" panose="02010600030101010101" pitchFamily="2" charset="-122"/>
                          <a:ea typeface="宋体" panose="02010600030101010101" pitchFamily="2" charset="-122"/>
                          <a:cs typeface="宋体" panose="02010600030101010101" pitchFamily="2" charset="-122"/>
                        </a:rPr>
                        <a:t>楼</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tc>
                <a:tc>
                  <a:txBody>
                    <a:bodyPr/>
                    <a:p>
                      <a:pPr indent="0" algn="ctr">
                        <a:buNone/>
                      </a:pPr>
                      <a:r>
                        <a:rPr lang="zh-CN" altLang="en-US" sz="1400">
                          <a:latin typeface="宋体" panose="02010600030101010101" pitchFamily="2" charset="-122"/>
                          <a:ea typeface="宋体" panose="02010600030101010101" pitchFamily="2" charset="-122"/>
                        </a:rPr>
                        <a:t>周三</a:t>
                      </a:r>
                      <a:endParaRPr lang="zh-CN" altLang="en-US" sz="1400">
                        <a:latin typeface="宋体" panose="02010600030101010101" pitchFamily="2" charset="-122"/>
                        <a:ea typeface="宋体" panose="02010600030101010101" pitchFamily="2" charset="-122"/>
                      </a:endParaRPr>
                    </a:p>
                  </a:txBody>
                  <a:tcPr marL="0" marR="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56526265*</a:t>
                      </a:r>
                      <a:endParaRPr lang="en-US" altLang="zh-CN" sz="1400">
                        <a:latin typeface="宋体" panose="02010600030101010101" pitchFamily="2" charset="-122"/>
                        <a:ea typeface="宋体" panose="02010600030101010101" pitchFamily="2" charset="-122"/>
                      </a:endParaRPr>
                    </a:p>
                  </a:txBody>
                  <a:tcPr marL="0" marR="0" marT="0" marB="0" vert="horz" anchor="ctr"/>
                </a:tc>
              </a:tr>
              <a:tr h="264795">
                <a:tc rowSpan="3">
                  <a:txBody>
                    <a:bodyPr/>
                    <a:p>
                      <a:pPr indent="0" algn="ctr">
                        <a:buNone/>
                      </a:pPr>
                      <a:r>
                        <a:rPr lang="zh-CN" altLang="en-US" sz="1400" b="1">
                          <a:latin typeface="宋体" panose="02010600030101010101" pitchFamily="2" charset="-122"/>
                          <a:ea typeface="宋体" panose="02010600030101010101" pitchFamily="2" charset="-122"/>
                        </a:rPr>
                        <a:t>浦东区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浦东齐鲁分院：东方路</a:t>
                      </a:r>
                      <a:r>
                        <a:rPr lang="en-US" altLang="zh-CN" sz="1400">
                          <a:latin typeface="宋体" panose="02010600030101010101" pitchFamily="2" charset="-122"/>
                          <a:ea typeface="宋体" panose="02010600030101010101" pitchFamily="2" charset="-122"/>
                          <a:cs typeface="宋体" panose="02010600030101010101" pitchFamily="2" charset="-122"/>
                        </a:rPr>
                        <a:t>838</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4</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60453691*8003</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195580">
                <a:tc vMerge="1">
                  <a:tcP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浦东张江分院</a:t>
                      </a:r>
                      <a:r>
                        <a:rPr lang="en-US" altLang="zh-CN" sz="1400">
                          <a:latin typeface="宋体" panose="02010600030101010101" pitchFamily="2" charset="-122"/>
                          <a:ea typeface="宋体" panose="02010600030101010101" pitchFamily="2" charset="-122"/>
                          <a:cs typeface="宋体" panose="02010600030101010101" pitchFamily="2" charset="-122"/>
                        </a:rPr>
                        <a:t>:</a:t>
                      </a:r>
                      <a:r>
                        <a:rPr lang="zh-CN" altLang="en-US" sz="1400">
                          <a:latin typeface="宋体" panose="02010600030101010101" pitchFamily="2" charset="-122"/>
                          <a:ea typeface="宋体" panose="02010600030101010101" pitchFamily="2" charset="-122"/>
                          <a:cs typeface="宋体" panose="02010600030101010101" pitchFamily="2" charset="-122"/>
                        </a:rPr>
                        <a:t>浦东新区海科路</a:t>
                      </a:r>
                      <a:r>
                        <a:rPr lang="en-US" altLang="zh-CN" sz="1400">
                          <a:latin typeface="宋体" panose="02010600030101010101" pitchFamily="2" charset="-122"/>
                          <a:ea typeface="宋体" panose="02010600030101010101" pitchFamily="2" charset="-122"/>
                          <a:cs typeface="宋体" panose="02010600030101010101" pitchFamily="2" charset="-122"/>
                        </a:rPr>
                        <a:t>777</a:t>
                      </a:r>
                      <a:r>
                        <a:rPr lang="zh-CN" altLang="en-US" sz="1400">
                          <a:latin typeface="宋体" panose="02010600030101010101" pitchFamily="2" charset="-122"/>
                          <a:ea typeface="宋体" panose="02010600030101010101" pitchFamily="2" charset="-122"/>
                          <a:cs typeface="宋体" panose="02010600030101010101" pitchFamily="2" charset="-122"/>
                        </a:rPr>
                        <a:t>号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周二</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60790071*</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62255">
                <a:tc vMerge="1">
                  <a:tcP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浦东至诚分院：浦东大道</a:t>
                      </a:r>
                      <a:r>
                        <a:rPr lang="en-US" altLang="zh-CN" sz="1400">
                          <a:latin typeface="宋体" panose="02010600030101010101" pitchFamily="2" charset="-122"/>
                          <a:ea typeface="宋体" panose="02010600030101010101" pitchFamily="2" charset="-122"/>
                          <a:cs typeface="宋体" panose="02010600030101010101" pitchFamily="2" charset="-122"/>
                        </a:rPr>
                        <a:t>637</a:t>
                      </a:r>
                      <a:r>
                        <a:rPr lang="zh-CN" altLang="en-US" sz="1400">
                          <a:latin typeface="宋体" panose="02010600030101010101" pitchFamily="2" charset="-122"/>
                          <a:ea typeface="宋体" panose="02010600030101010101" pitchFamily="2" charset="-122"/>
                          <a:cs typeface="宋体" panose="02010600030101010101" pitchFamily="2" charset="-122"/>
                        </a:rPr>
                        <a:t>号同科公寓</a:t>
                      </a:r>
                      <a:r>
                        <a:rPr lang="en-US" altLang="zh-CN" sz="1400">
                          <a:latin typeface="宋体" panose="02010600030101010101" pitchFamily="2" charset="-122"/>
                          <a:ea typeface="宋体" panose="02010600030101010101" pitchFamily="2" charset="-122"/>
                          <a:cs typeface="宋体" panose="02010600030101010101" pitchFamily="2" charset="-122"/>
                        </a:rPr>
                        <a:t>2</a:t>
                      </a:r>
                      <a:r>
                        <a:rPr lang="zh-CN" altLang="en-US" sz="1400">
                          <a:latin typeface="宋体" panose="02010600030101010101" pitchFamily="2" charset="-122"/>
                          <a:ea typeface="宋体" panose="02010600030101010101" pitchFamily="2" charset="-122"/>
                          <a:cs typeface="宋体" panose="02010600030101010101" pitchFamily="2" charset="-122"/>
                        </a:rPr>
                        <a:t>楼</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周三</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58793392</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48920">
                <a:tc rowSpan="2">
                  <a:txBody>
                    <a:bodyPr/>
                    <a:p>
                      <a:pPr indent="0" algn="ctr">
                        <a:buNone/>
                      </a:pPr>
                      <a:r>
                        <a:rPr lang="zh-CN" altLang="en-US" sz="1400" b="1">
                          <a:latin typeface="宋体" panose="02010600030101010101" pitchFamily="2" charset="-122"/>
                          <a:ea typeface="宋体" panose="02010600030101010101" pitchFamily="2" charset="-122"/>
                        </a:rPr>
                        <a:t>长宁区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长宁（天山路）分院：天山路</a:t>
                      </a:r>
                      <a:r>
                        <a:rPr lang="en-US" altLang="zh-CN" sz="1400">
                          <a:latin typeface="宋体" panose="02010600030101010101" pitchFamily="2" charset="-122"/>
                          <a:ea typeface="宋体" panose="02010600030101010101" pitchFamily="2" charset="-122"/>
                          <a:cs typeface="宋体" panose="02010600030101010101" pitchFamily="2" charset="-122"/>
                        </a:rPr>
                        <a:t>8</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1</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周二</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62900333*8008</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6535">
                <a:tc vMerge="1">
                  <a:tcP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长宁（中山公园）分院：凯旋路</a:t>
                      </a:r>
                      <a:r>
                        <a:rPr lang="en-US" altLang="zh-CN" sz="1400">
                          <a:latin typeface="宋体" panose="02010600030101010101" pitchFamily="2" charset="-122"/>
                          <a:ea typeface="宋体" panose="02010600030101010101" pitchFamily="2" charset="-122"/>
                          <a:cs typeface="宋体" panose="02010600030101010101" pitchFamily="2" charset="-122"/>
                        </a:rPr>
                        <a:t>399</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1</a:t>
                      </a:r>
                      <a:r>
                        <a:rPr lang="zh-CN" altLang="en-US" sz="1400">
                          <a:latin typeface="宋体" panose="02010600030101010101" pitchFamily="2" charset="-122"/>
                          <a:ea typeface="宋体" panose="02010600030101010101" pitchFamily="2" charset="-122"/>
                          <a:cs typeface="宋体" panose="02010600030101010101" pitchFamily="2" charset="-122"/>
                        </a:rPr>
                        <a:t>幢</a:t>
                      </a:r>
                      <a:r>
                        <a:rPr lang="en-US" altLang="zh-CN" sz="1400">
                          <a:latin typeface="宋体" panose="02010600030101010101" pitchFamily="2" charset="-122"/>
                          <a:ea typeface="宋体" panose="02010600030101010101" pitchFamily="2" charset="-122"/>
                          <a:cs typeface="宋体" panose="02010600030101010101" pitchFamily="2" charset="-122"/>
                        </a:rPr>
                        <a:t>B1</a:t>
                      </a:r>
                      <a:r>
                        <a:rPr lang="zh-CN" altLang="en-US" sz="1400">
                          <a:latin typeface="宋体" panose="02010600030101010101" pitchFamily="2" charset="-122"/>
                          <a:ea typeface="宋体" panose="02010600030101010101" pitchFamily="2" charset="-122"/>
                          <a:cs typeface="宋体" panose="02010600030101010101" pitchFamily="2" charset="-122"/>
                        </a:rPr>
                        <a:t>层</a:t>
                      </a:r>
                      <a:r>
                        <a:rPr lang="en-US" altLang="zh-CN" sz="1400">
                          <a:latin typeface="宋体" panose="02010600030101010101" pitchFamily="2" charset="-122"/>
                          <a:ea typeface="宋体" panose="02010600030101010101" pitchFamily="2" charset="-122"/>
                          <a:cs typeface="宋体" panose="02010600030101010101" pitchFamily="2" charset="-122"/>
                        </a:rPr>
                        <a:t>08</a:t>
                      </a:r>
                      <a:r>
                        <a:rPr lang="zh-CN" altLang="en-US" sz="1400">
                          <a:latin typeface="宋体" panose="02010600030101010101" pitchFamily="2" charset="-122"/>
                          <a:ea typeface="宋体" panose="02010600030101010101" pitchFamily="2" charset="-122"/>
                          <a:cs typeface="宋体" panose="02010600030101010101" pitchFamily="2" charset="-122"/>
                        </a:rPr>
                        <a:t>室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tc>
                <a:tc>
                  <a:txBody>
                    <a:bodyPr/>
                    <a:p>
                      <a:pPr indent="0" algn="ctr">
                        <a:buNone/>
                      </a:pPr>
                      <a:r>
                        <a:rPr lang="zh-CN" altLang="en-US" sz="1400">
                          <a:latin typeface="宋体" panose="02010600030101010101" pitchFamily="2" charset="-122"/>
                          <a:ea typeface="宋体" panose="02010600030101010101" pitchFamily="2" charset="-122"/>
                        </a:rPr>
                        <a:t>周日</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53391157*8068</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8440">
                <a:tc rowSpan="2">
                  <a:txBody>
                    <a:bodyPr/>
                    <a:p>
                      <a:pPr indent="0" algn="ctr">
                        <a:buNone/>
                      </a:pPr>
                      <a:r>
                        <a:rPr lang="zh-CN" altLang="en-US" sz="1400" b="1">
                          <a:latin typeface="宋体" panose="02010600030101010101" pitchFamily="2" charset="-122"/>
                          <a:ea typeface="宋体" panose="02010600030101010101" pitchFamily="2" charset="-122"/>
                        </a:rPr>
                        <a:t>闵行区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闵行分院：宜山路</a:t>
                      </a:r>
                      <a:r>
                        <a:rPr lang="en-US" altLang="zh-CN" sz="1400">
                          <a:latin typeface="宋体" panose="02010600030101010101" pitchFamily="2" charset="-122"/>
                          <a:ea typeface="宋体" panose="02010600030101010101" pitchFamily="2" charset="-122"/>
                          <a:cs typeface="宋体" panose="02010600030101010101" pitchFamily="2" charset="-122"/>
                        </a:rPr>
                        <a:t>1728</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1</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周三</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34627680*8200</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195580">
                <a:tc vMerge="1">
                  <a:tcP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闵行（虹桥）分院：申滨路</a:t>
                      </a:r>
                      <a:r>
                        <a:rPr lang="en-US" altLang="zh-CN" sz="1400">
                          <a:latin typeface="宋体" panose="02010600030101010101" pitchFamily="2" charset="-122"/>
                          <a:ea typeface="宋体" panose="02010600030101010101" pitchFamily="2" charset="-122"/>
                          <a:cs typeface="宋体" panose="02010600030101010101" pitchFamily="2" charset="-122"/>
                        </a:rPr>
                        <a:t>88</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2</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62210738*</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7170">
                <a:tc>
                  <a:txBody>
                    <a:bodyPr/>
                    <a:p>
                      <a:pPr indent="0" algn="ctr">
                        <a:buNone/>
                      </a:pPr>
                      <a:r>
                        <a:rPr lang="zh-CN" altLang="en-US" sz="1400" b="1">
                          <a:latin typeface="宋体" panose="02010600030101010101" pitchFamily="2" charset="-122"/>
                          <a:ea typeface="宋体" panose="02010600030101010101" pitchFamily="2" charset="-122"/>
                        </a:rPr>
                        <a:t>黄浦区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黄浦分院：延安东路</a:t>
                      </a:r>
                      <a:r>
                        <a:rPr lang="en-US" altLang="zh-CN" sz="1400">
                          <a:latin typeface="宋体" panose="02010600030101010101" pitchFamily="2" charset="-122"/>
                          <a:ea typeface="宋体" panose="02010600030101010101" pitchFamily="2" charset="-122"/>
                          <a:cs typeface="宋体" panose="02010600030101010101" pitchFamily="2" charset="-122"/>
                        </a:rPr>
                        <a:t>175</a:t>
                      </a:r>
                      <a:r>
                        <a:rPr lang="zh-CN" altLang="en-US" sz="1400">
                          <a:latin typeface="宋体" panose="02010600030101010101" pitchFamily="2" charset="-122"/>
                          <a:ea typeface="宋体" panose="02010600030101010101" pitchFamily="2" charset="-122"/>
                          <a:cs typeface="宋体" panose="02010600030101010101" pitchFamily="2" charset="-122"/>
                        </a:rPr>
                        <a:t>号旺角广场</a:t>
                      </a:r>
                      <a:r>
                        <a:rPr lang="en-US" altLang="zh-CN" sz="1400">
                          <a:latin typeface="宋体" panose="02010600030101010101" pitchFamily="2" charset="-122"/>
                          <a:ea typeface="宋体" panose="02010600030101010101" pitchFamily="2" charset="-122"/>
                          <a:cs typeface="宋体" panose="02010600030101010101" pitchFamily="2" charset="-122"/>
                        </a:rPr>
                        <a:t>4</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周四</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63151860*8003</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70510">
                <a:tc>
                  <a:txBody>
                    <a:bodyPr/>
                    <a:p>
                      <a:pPr indent="0" algn="ctr">
                        <a:buNone/>
                      </a:pPr>
                      <a:r>
                        <a:rPr lang="zh-CN" altLang="en-US" sz="1400" b="1">
                          <a:latin typeface="宋体" panose="02010600030101010101" pitchFamily="2" charset="-122"/>
                          <a:ea typeface="宋体" panose="02010600030101010101" pitchFamily="2" charset="-122"/>
                        </a:rPr>
                        <a:t>徐汇区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徐汇分院：小木桥路</a:t>
                      </a:r>
                      <a:r>
                        <a:rPr lang="en-US" altLang="zh-CN" sz="1400">
                          <a:latin typeface="宋体" panose="02010600030101010101" pitchFamily="2" charset="-122"/>
                          <a:ea typeface="宋体" panose="02010600030101010101" pitchFamily="2" charset="-122"/>
                          <a:cs typeface="宋体" panose="02010600030101010101" pitchFamily="2" charset="-122"/>
                        </a:rPr>
                        <a:t>251</a:t>
                      </a:r>
                      <a:r>
                        <a:rPr lang="zh-CN" altLang="en-US" sz="1400">
                          <a:latin typeface="宋体" panose="02010600030101010101" pitchFamily="2" charset="-122"/>
                          <a:ea typeface="宋体" panose="02010600030101010101" pitchFamily="2" charset="-122"/>
                          <a:cs typeface="宋体" panose="02010600030101010101" pitchFamily="2" charset="-122"/>
                        </a:rPr>
                        <a:t>号天亿大厦</a:t>
                      </a:r>
                      <a:r>
                        <a:rPr lang="en-US" altLang="zh-CN" sz="1400">
                          <a:latin typeface="宋体" panose="02010600030101010101" pitchFamily="2" charset="-122"/>
                          <a:ea typeface="宋体" panose="02010600030101010101" pitchFamily="2" charset="-122"/>
                          <a:cs typeface="宋体" panose="02010600030101010101" pitchFamily="2" charset="-122"/>
                        </a:rPr>
                        <a:t>1</a:t>
                      </a:r>
                      <a:r>
                        <a:rPr lang="zh-CN" altLang="en-US" sz="1400">
                          <a:latin typeface="宋体" panose="02010600030101010101" pitchFamily="2" charset="-122"/>
                          <a:ea typeface="宋体" panose="02010600030101010101" pitchFamily="2" charset="-122"/>
                          <a:cs typeface="宋体" panose="02010600030101010101" pitchFamily="2" charset="-122"/>
                        </a:rPr>
                        <a:t>楼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64031199*8095</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7805">
                <a:tc>
                  <a:txBody>
                    <a:bodyPr/>
                    <a:p>
                      <a:pPr indent="0" algn="ctr">
                        <a:buNone/>
                      </a:pPr>
                      <a:r>
                        <a:rPr lang="zh-CN" altLang="en-US" sz="1400" b="1">
                          <a:latin typeface="宋体" panose="02010600030101010101" pitchFamily="2" charset="-122"/>
                          <a:ea typeface="宋体" panose="02010600030101010101" pitchFamily="2" charset="-122"/>
                        </a:rPr>
                        <a:t>松江区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松江区分院：松江区梅家浜路</a:t>
                      </a:r>
                      <a:r>
                        <a:rPr lang="en-US" altLang="zh-CN" sz="1400">
                          <a:latin typeface="宋体" panose="02010600030101010101" pitchFamily="2" charset="-122"/>
                          <a:ea typeface="宋体" panose="02010600030101010101" pitchFamily="2" charset="-122"/>
                          <a:cs typeface="宋体" panose="02010600030101010101" pitchFamily="2" charset="-122"/>
                        </a:rPr>
                        <a:t>800</a:t>
                      </a:r>
                      <a:r>
                        <a:rPr lang="zh-CN" altLang="en-US" sz="1400">
                          <a:latin typeface="宋体" panose="02010600030101010101" pitchFamily="2" charset="-122"/>
                          <a:ea typeface="宋体" panose="02010600030101010101" pitchFamily="2" charset="-122"/>
                          <a:cs typeface="宋体" panose="02010600030101010101" pitchFamily="2" charset="-122"/>
                        </a:rPr>
                        <a:t>弄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周五</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67756686*</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8440">
                <a:tc>
                  <a:txBody>
                    <a:bodyPr/>
                    <a:p>
                      <a:pPr indent="0" algn="ctr">
                        <a:buNone/>
                      </a:pPr>
                      <a:r>
                        <a:rPr lang="zh-CN" altLang="en-US" sz="1400" b="1">
                          <a:latin typeface="宋体" panose="02010600030101010101" pitchFamily="2" charset="-122"/>
                          <a:ea typeface="宋体" panose="02010600030101010101" pitchFamily="2" charset="-122"/>
                        </a:rPr>
                        <a:t>嘉定区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嘉定分院：洪德路</a:t>
                      </a:r>
                      <a:r>
                        <a:rPr lang="en-US" altLang="zh-CN" sz="1400">
                          <a:latin typeface="宋体" panose="02010600030101010101" pitchFamily="2" charset="-122"/>
                          <a:ea typeface="宋体" panose="02010600030101010101" pitchFamily="2" charset="-122"/>
                          <a:cs typeface="宋体" panose="02010600030101010101" pitchFamily="2" charset="-122"/>
                        </a:rPr>
                        <a:t>202</a:t>
                      </a:r>
                      <a:r>
                        <a:rPr lang="zh-CN" altLang="en-US" sz="1400">
                          <a:latin typeface="宋体" panose="02010600030101010101" pitchFamily="2" charset="-122"/>
                          <a:ea typeface="宋体" panose="02010600030101010101" pitchFamily="2" charset="-122"/>
                          <a:cs typeface="宋体" panose="02010600030101010101" pitchFamily="2" charset="-122"/>
                        </a:rPr>
                        <a:t>号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59575305*</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7805">
                <a:tc>
                  <a:txBody>
                    <a:bodyPr/>
                    <a:p>
                      <a:pPr indent="0" algn="ctr">
                        <a:buNone/>
                      </a:pPr>
                      <a:r>
                        <a:rPr lang="zh-CN" altLang="en-US" sz="1400" b="1">
                          <a:latin typeface="宋体" panose="02010600030101010101" pitchFamily="2" charset="-122"/>
                          <a:ea typeface="宋体" panose="02010600030101010101" pitchFamily="2" charset="-122"/>
                        </a:rPr>
                        <a:t>奉贤区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奉贤分院：南奉公路</a:t>
                      </a:r>
                      <a:r>
                        <a:rPr lang="en-US" altLang="zh-CN" sz="1400">
                          <a:latin typeface="宋体" panose="02010600030101010101" pitchFamily="2" charset="-122"/>
                          <a:ea typeface="宋体" panose="02010600030101010101" pitchFamily="2" charset="-122"/>
                          <a:cs typeface="宋体" panose="02010600030101010101" pitchFamily="2" charset="-122"/>
                        </a:rPr>
                        <a:t>8509</a:t>
                      </a:r>
                      <a:r>
                        <a:rPr lang="zh-CN" altLang="en-US" sz="1400">
                          <a:latin typeface="宋体" panose="02010600030101010101" pitchFamily="2" charset="-122"/>
                          <a:ea typeface="宋体" panose="02010600030101010101" pitchFamily="2" charset="-122"/>
                          <a:cs typeface="宋体" panose="02010600030101010101" pitchFamily="2" charset="-122"/>
                        </a:rPr>
                        <a:t>弄</a:t>
                      </a:r>
                      <a:r>
                        <a:rPr lang="en-US" altLang="zh-CN" sz="1400">
                          <a:latin typeface="宋体" panose="02010600030101010101" pitchFamily="2" charset="-122"/>
                          <a:ea typeface="宋体" panose="02010600030101010101" pitchFamily="2" charset="-122"/>
                          <a:cs typeface="宋体" panose="02010600030101010101" pitchFamily="2" charset="-122"/>
                        </a:rPr>
                        <a:t>28</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C</a:t>
                      </a:r>
                      <a:r>
                        <a:rPr lang="zh-CN" altLang="en-US" sz="1400">
                          <a:latin typeface="宋体" panose="02010600030101010101" pitchFamily="2" charset="-122"/>
                          <a:ea typeface="宋体" panose="02010600030101010101" pitchFamily="2" charset="-122"/>
                          <a:cs typeface="宋体" panose="02010600030101010101" pitchFamily="2" charset="-122"/>
                        </a:rPr>
                        <a:t>幢              </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61984599*</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7170">
                <a:tc>
                  <a:txBody>
                    <a:bodyPr/>
                    <a:p>
                      <a:pPr indent="0" algn="ctr">
                        <a:buNone/>
                      </a:pPr>
                      <a:r>
                        <a:rPr lang="zh-CN" altLang="en-US" sz="1400" b="1">
                          <a:latin typeface="宋体" panose="02010600030101010101" pitchFamily="2" charset="-122"/>
                          <a:ea typeface="宋体" panose="02010600030101010101" pitchFamily="2" charset="-122"/>
                        </a:rPr>
                        <a:t>崇明区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崇明分院：城桥镇翠竹路</a:t>
                      </a:r>
                      <a:r>
                        <a:rPr lang="en-US" altLang="zh-CN" sz="1400">
                          <a:latin typeface="宋体" panose="02010600030101010101" pitchFamily="2" charset="-122"/>
                          <a:ea typeface="宋体" panose="02010600030101010101" pitchFamily="2" charset="-122"/>
                          <a:cs typeface="宋体" panose="02010600030101010101" pitchFamily="2" charset="-122"/>
                        </a:rPr>
                        <a:t>1688</a:t>
                      </a:r>
                      <a:r>
                        <a:rPr lang="zh-CN" altLang="en-US" sz="1400">
                          <a:latin typeface="宋体" panose="02010600030101010101" pitchFamily="2" charset="-122"/>
                          <a:ea typeface="宋体" panose="02010600030101010101" pitchFamily="2" charset="-122"/>
                          <a:cs typeface="宋体" panose="02010600030101010101" pitchFamily="2" charset="-122"/>
                        </a:rPr>
                        <a:t>号绿地新都会商业广场</a:t>
                      </a:r>
                      <a:r>
                        <a:rPr lang="en-US" altLang="zh-CN" sz="1400">
                          <a:latin typeface="宋体" panose="02010600030101010101" pitchFamily="2" charset="-122"/>
                          <a:ea typeface="宋体" panose="02010600030101010101" pitchFamily="2" charset="-122"/>
                          <a:cs typeface="宋体" panose="02010600030101010101" pitchFamily="2" charset="-122"/>
                        </a:rPr>
                        <a:t>6</a:t>
                      </a:r>
                      <a:r>
                        <a:rPr lang="zh-CN" altLang="en-US" sz="1400">
                          <a:latin typeface="宋体" panose="02010600030101010101" pitchFamily="2" charset="-122"/>
                          <a:ea typeface="宋体" panose="02010600030101010101" pitchFamily="2" charset="-122"/>
                          <a:cs typeface="宋体" panose="02010600030101010101" pitchFamily="2" charset="-122"/>
                        </a:rPr>
                        <a:t>号楼</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69690671*8063</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8440">
                <a:tc>
                  <a:txBody>
                    <a:bodyPr/>
                    <a:p>
                      <a:pPr indent="0" algn="ctr">
                        <a:buNone/>
                      </a:pPr>
                      <a:r>
                        <a:rPr lang="zh-CN" altLang="en-US" sz="1400" b="1">
                          <a:latin typeface="宋体" panose="02010600030101010101" pitchFamily="2" charset="-122"/>
                          <a:ea typeface="宋体" panose="02010600030101010101" pitchFamily="2" charset="-122"/>
                        </a:rPr>
                        <a:t>金山区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金山分院：龙山路</a:t>
                      </a:r>
                      <a:r>
                        <a:rPr lang="en-US" altLang="zh-CN" sz="1400">
                          <a:latin typeface="宋体" panose="02010600030101010101" pitchFamily="2" charset="-122"/>
                          <a:ea typeface="宋体" panose="02010600030101010101" pitchFamily="2" charset="-122"/>
                          <a:cs typeface="宋体" panose="02010600030101010101" pitchFamily="2" charset="-122"/>
                        </a:rPr>
                        <a:t>299</a:t>
                      </a:r>
                      <a:r>
                        <a:rPr lang="zh-CN" altLang="en-US" sz="1400">
                          <a:latin typeface="宋体" panose="02010600030101010101" pitchFamily="2" charset="-122"/>
                          <a:ea typeface="宋体" panose="02010600030101010101" pitchFamily="2" charset="-122"/>
                          <a:cs typeface="宋体" panose="02010600030101010101" pitchFamily="2" charset="-122"/>
                        </a:rPr>
                        <a:t>号金山工商联大厦</a:t>
                      </a:r>
                      <a:r>
                        <a:rPr lang="en-US" altLang="zh-CN" sz="1400">
                          <a:latin typeface="宋体" panose="02010600030101010101" pitchFamily="2" charset="-122"/>
                          <a:ea typeface="宋体" panose="02010600030101010101" pitchFamily="2" charset="-122"/>
                          <a:cs typeface="宋体" panose="02010600030101010101" pitchFamily="2" charset="-122"/>
                        </a:rPr>
                        <a:t>1-2</a:t>
                      </a:r>
                      <a:r>
                        <a:rPr lang="zh-CN" altLang="en-US" sz="1400">
                          <a:latin typeface="宋体" panose="02010600030101010101" pitchFamily="2" charset="-122"/>
                          <a:ea typeface="宋体" panose="02010600030101010101" pitchFamily="2" charset="-122"/>
                          <a:cs typeface="宋体" panose="02010600030101010101" pitchFamily="2" charset="-122"/>
                        </a:rPr>
                        <a:t>层</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60892551</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7805">
                <a:tc>
                  <a:txBody>
                    <a:bodyPr/>
                    <a:p>
                      <a:pPr indent="0" algn="ctr">
                        <a:buNone/>
                      </a:pPr>
                      <a:r>
                        <a:rPr lang="zh-CN" altLang="en-US" sz="1400" b="1">
                          <a:latin typeface="宋体" panose="02010600030101010101" pitchFamily="2" charset="-122"/>
                          <a:ea typeface="宋体" panose="02010600030101010101" pitchFamily="2" charset="-122"/>
                        </a:rPr>
                        <a:t>青浦区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青浦分院：公园路</a:t>
                      </a:r>
                      <a:r>
                        <a:rPr lang="en-US" altLang="zh-CN" sz="1400">
                          <a:latin typeface="宋体" panose="02010600030101010101" pitchFamily="2" charset="-122"/>
                          <a:ea typeface="宋体" panose="02010600030101010101" pitchFamily="2" charset="-122"/>
                          <a:cs typeface="宋体" panose="02010600030101010101" pitchFamily="2" charset="-122"/>
                        </a:rPr>
                        <a:t>435</a:t>
                      </a:r>
                      <a:r>
                        <a:rPr lang="zh-CN" altLang="en-US" sz="1400">
                          <a:latin typeface="宋体" panose="02010600030101010101" pitchFamily="2" charset="-122"/>
                          <a:ea typeface="宋体" panose="02010600030101010101" pitchFamily="2" charset="-122"/>
                          <a:cs typeface="宋体" panose="02010600030101010101" pitchFamily="2" charset="-122"/>
                        </a:rPr>
                        <a:t>号</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59889885</a:t>
                      </a:r>
                      <a:endParaRPr lang="en-US" altLang="zh-CN" sz="1400">
                        <a:latin typeface="宋体" panose="02010600030101010101" pitchFamily="2" charset="-122"/>
                        <a:ea typeface="宋体" panose="02010600030101010101" pitchFamily="2" charset="-122"/>
                      </a:endParaRPr>
                    </a:p>
                  </a:txBody>
                  <a:tcPr marL="68580" marR="68580" marT="0" marB="0" vert="horz" anchor="ctr"/>
                </a:tc>
              </a:tr>
              <a:tr h="217805">
                <a:tc>
                  <a:txBody>
                    <a:bodyPr/>
                    <a:p>
                      <a:pPr indent="0" algn="ctr">
                        <a:buNone/>
                      </a:pPr>
                      <a:r>
                        <a:rPr lang="zh-CN" altLang="en-US" sz="1400" b="1">
                          <a:latin typeface="宋体" panose="02010600030101010101" pitchFamily="2" charset="-122"/>
                          <a:ea typeface="宋体" panose="02010600030101010101" pitchFamily="2" charset="-122"/>
                        </a:rPr>
                        <a:t>虹口区</a:t>
                      </a:r>
                      <a:endParaRPr lang="zh-CN" altLang="en-US" sz="1400" b="1">
                        <a:latin typeface="宋体" panose="02010600030101010101" pitchFamily="2" charset="-122"/>
                        <a:ea typeface="宋体" panose="02010600030101010101" pitchFamily="2" charset="-122"/>
                      </a:endParaRPr>
                    </a:p>
                  </a:txBody>
                  <a:tcPr marL="68580" marR="68580" marT="0" marB="0" vert="horz" anchor="ctr"/>
                </a:tc>
                <a:tc>
                  <a:txBody>
                    <a:bodyPr/>
                    <a:p>
                      <a:pPr indent="0">
                        <a:buNone/>
                      </a:pPr>
                      <a:r>
                        <a:rPr lang="zh-CN" altLang="en-US" sz="1400">
                          <a:latin typeface="宋体" panose="02010600030101010101" pitchFamily="2" charset="-122"/>
                          <a:ea typeface="宋体" panose="02010600030101010101" pitchFamily="2" charset="-122"/>
                          <a:cs typeface="宋体" panose="02010600030101010101" pitchFamily="2" charset="-122"/>
                        </a:rPr>
                        <a:t>虹口分院：四平路</a:t>
                      </a:r>
                      <a:r>
                        <a:rPr lang="en-US" altLang="zh-CN" sz="1400">
                          <a:latin typeface="宋体" panose="02010600030101010101" pitchFamily="2" charset="-122"/>
                          <a:ea typeface="宋体" panose="02010600030101010101" pitchFamily="2" charset="-122"/>
                          <a:cs typeface="宋体" panose="02010600030101010101" pitchFamily="2" charset="-122"/>
                        </a:rPr>
                        <a:t>126</a:t>
                      </a:r>
                      <a:r>
                        <a:rPr lang="zh-CN" altLang="en-US" sz="1400">
                          <a:latin typeface="宋体" panose="02010600030101010101" pitchFamily="2" charset="-122"/>
                          <a:ea typeface="宋体" panose="02010600030101010101" pitchFamily="2" charset="-122"/>
                          <a:cs typeface="宋体" panose="02010600030101010101" pitchFamily="2" charset="-122"/>
                        </a:rPr>
                        <a:t>号</a:t>
                      </a:r>
                      <a:r>
                        <a:rPr lang="en-US" altLang="zh-CN" sz="1400">
                          <a:latin typeface="宋体" panose="02010600030101010101" pitchFamily="2" charset="-122"/>
                          <a:ea typeface="宋体" panose="02010600030101010101" pitchFamily="2" charset="-122"/>
                          <a:cs typeface="宋体" panose="02010600030101010101" pitchFamily="2" charset="-122"/>
                        </a:rPr>
                        <a:t>2</a:t>
                      </a:r>
                      <a:r>
                        <a:rPr lang="zh-CN" altLang="en-US" sz="1400">
                          <a:latin typeface="宋体" panose="02010600030101010101" pitchFamily="2" charset="-122"/>
                          <a:ea typeface="宋体" panose="02010600030101010101" pitchFamily="2" charset="-122"/>
                          <a:cs typeface="宋体" panose="02010600030101010101" pitchFamily="2" charset="-122"/>
                        </a:rPr>
                        <a:t>楼</a:t>
                      </a:r>
                      <a:endParaRPr lang="zh-CN" altLang="en-US" sz="14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b"/>
                </a:tc>
                <a:tc>
                  <a:txBody>
                    <a:bodyPr/>
                    <a:p>
                      <a:pPr indent="0" algn="ctr">
                        <a:buNone/>
                      </a:pPr>
                      <a:r>
                        <a:rPr lang="zh-CN" altLang="en-US" sz="1400">
                          <a:latin typeface="宋体" panose="02010600030101010101" pitchFamily="2" charset="-122"/>
                          <a:ea typeface="宋体" panose="02010600030101010101" pitchFamily="2" charset="-122"/>
                        </a:rPr>
                        <a:t>周一</a:t>
                      </a:r>
                      <a:endParaRPr lang="zh-CN" altLang="en-US" sz="1400">
                        <a:latin typeface="宋体" panose="02010600030101010101" pitchFamily="2" charset="-122"/>
                        <a:ea typeface="宋体" panose="02010600030101010101" pitchFamily="2" charset="-122"/>
                      </a:endParaRPr>
                    </a:p>
                  </a:txBody>
                  <a:tcPr marL="68580" marR="68580" marT="0" marB="0" vert="horz" anchor="ctr"/>
                </a:tc>
                <a:tc>
                  <a:txBody>
                    <a:bodyPr/>
                    <a:p>
                      <a:pPr indent="0" algn="ctr">
                        <a:buNone/>
                      </a:pPr>
                      <a:r>
                        <a:rPr lang="en-US" altLang="zh-CN" sz="1400">
                          <a:latin typeface="宋体" panose="02010600030101010101" pitchFamily="2" charset="-122"/>
                          <a:ea typeface="宋体" panose="02010600030101010101" pitchFamily="2" charset="-122"/>
                        </a:rPr>
                        <a:t>56711892</a:t>
                      </a:r>
                      <a:endParaRPr lang="en-US" altLang="zh-CN" sz="1400">
                        <a:latin typeface="宋体" panose="02010600030101010101" pitchFamily="2" charset="-122"/>
                        <a:ea typeface="宋体" panose="02010600030101010101" pitchFamily="2" charset="-122"/>
                      </a:endParaRPr>
                    </a:p>
                  </a:txBody>
                  <a:tcPr marL="68580" marR="68580" marT="0" marB="0" vert="horz" anchor="ctr"/>
                </a:tc>
              </a:tr>
            </a:tbl>
          </a:graphicData>
        </a:graphic>
      </p:graphicFrame>
      <p:pic>
        <p:nvPicPr>
          <p:cNvPr id="9" name="图片 8"/>
          <p:cNvPicPr>
            <a:picLocks noChangeAspect="1"/>
          </p:cNvPicPr>
          <p:nvPr/>
        </p:nvPicPr>
        <p:blipFill>
          <a:blip r:embed="rId8">
            <a:clrChange>
              <a:clrFrom>
                <a:srgbClr val="FFFFFF">
                  <a:alpha val="100000"/>
                </a:srgbClr>
              </a:clrFrom>
              <a:clrTo>
                <a:srgbClr val="FFFFFF">
                  <a:alpha val="100000"/>
                  <a:alpha val="0"/>
                </a:srgbClr>
              </a:clrTo>
            </a:clrChange>
          </a:blip>
          <a:srcRect l="12794" r="10862" b="11912"/>
          <a:stretch>
            <a:fillRect/>
          </a:stretch>
        </p:blipFill>
        <p:spPr>
          <a:xfrm>
            <a:off x="9067800" y="245745"/>
            <a:ext cx="2985770" cy="2582545"/>
          </a:xfrm>
          <a:prstGeom prst="rect">
            <a:avLst/>
          </a:prstGeom>
        </p:spPr>
      </p:pic>
    </p:spTree>
    <p:custDataLst>
      <p:tags r:id="rId9"/>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2195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79638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pSp>
        <p:nvGrpSpPr>
          <p:cNvPr id="7" name="组合 6"/>
          <p:cNvGrpSpPr/>
          <p:nvPr/>
        </p:nvGrpSpPr>
        <p:grpSpPr>
          <a:xfrm>
            <a:off x="0" y="459740"/>
            <a:ext cx="7580630" cy="647700"/>
            <a:chOff x="0" y="608"/>
            <a:chExt cx="11938" cy="1020"/>
          </a:xfrm>
        </p:grpSpPr>
        <p:sp>
          <p:nvSpPr>
            <p:cNvPr id="22" name="矩形 21"/>
            <p:cNvSpPr/>
            <p:nvPr>
              <p:custDataLst>
                <p:tags r:id="rId3"/>
              </p:custDataLst>
            </p:nvPr>
          </p:nvSpPr>
          <p:spPr>
            <a:xfrm>
              <a:off x="0" y="608"/>
              <a:ext cx="11938" cy="1020"/>
            </a:xfrm>
            <a:prstGeom prst="rect">
              <a:avLst/>
            </a:prstGeom>
            <a:solidFill>
              <a:srgbClr val="438BC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3" name="矩形 22"/>
            <p:cNvSpPr/>
            <p:nvPr>
              <p:custDataLst>
                <p:tags r:id="rId4"/>
              </p:custDataLst>
            </p:nvPr>
          </p:nvSpPr>
          <p:spPr>
            <a:xfrm>
              <a:off x="0" y="609"/>
              <a:ext cx="333" cy="1019"/>
            </a:xfrm>
            <a:prstGeom prst="rect">
              <a:avLst/>
            </a:prstGeom>
            <a:solidFill>
              <a:srgbClr val="438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pSp>
      <p:sp>
        <p:nvSpPr>
          <p:cNvPr id="6" name="文本框 5"/>
          <p:cNvSpPr txBox="1"/>
          <p:nvPr>
            <p:custDataLst>
              <p:tags r:id="rId5"/>
            </p:custDataLst>
          </p:nvPr>
        </p:nvSpPr>
        <p:spPr>
          <a:xfrm>
            <a:off x="212731" y="474992"/>
            <a:ext cx="7162851" cy="762000"/>
          </a:xfrm>
          <a:prstGeom prst="rect">
            <a:avLst/>
          </a:prstGeom>
          <a:noFill/>
        </p:spPr>
        <p:txBody>
          <a:bodyPr wrap="square" lIns="91440" tIns="45720" rIns="91440" bIns="45720" rtlCol="0" anchor="ctr" anchorCtr="0">
            <a:normAutofit/>
          </a:bodyPr>
          <a:lstStyle/>
          <a:p>
            <a:r>
              <a:rPr lang="zh-CN" altLang="en-US" sz="2680" b="1" spc="160" dirty="0">
                <a:solidFill>
                  <a:schemeClr val="dk1"/>
                </a:solidFill>
                <a:latin typeface="Arial" panose="020B0604020202020204" pitchFamily="34" charset="0"/>
                <a:ea typeface="微软雅黑" panose="020B0503020204020204" charset="-122"/>
                <a:sym typeface="Arial" panose="020B0604020202020204" pitchFamily="34" charset="0"/>
              </a:rPr>
              <a:t>五、体检报告查询与发放</a:t>
            </a:r>
            <a:endParaRPr lang="zh-CN" altLang="en-US" sz="2680"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429260" y="1388745"/>
            <a:ext cx="10602595" cy="2181225"/>
          </a:xfrm>
          <a:prstGeom prst="rect">
            <a:avLst/>
          </a:prstGeom>
          <a:noFill/>
          <a:ln w="9525">
            <a:noFill/>
          </a:ln>
        </p:spPr>
        <p:txBody>
          <a:bodyPr wrap="square">
            <a:spAutoFit/>
          </a:bodyPr>
          <a:p>
            <a:pPr marL="342900" indent="-342900">
              <a:lnSpc>
                <a:spcPct val="170000"/>
              </a:lnSpc>
              <a:buFont typeface="+mj-lt"/>
              <a:buAutoNum type="arabicPeriod"/>
            </a:pPr>
            <a:r>
              <a:rPr lang="zh-CN" altLang="en-US" sz="1600" b="1">
                <a:latin typeface="宋体" panose="02010600030101010101" pitchFamily="2" charset="-122"/>
                <a:cs typeface="宋体" panose="02010600030101010101" pitchFamily="2" charset="-122"/>
              </a:rPr>
              <a:t> 电子报告：</a:t>
            </a:r>
            <a:r>
              <a:rPr lang="zh-CN" altLang="en-US" sz="1600">
                <a:latin typeface="宋体" panose="02010600030101010101" pitchFamily="2" charset="-122"/>
                <a:cs typeface="宋体" panose="02010600030101010101" pitchFamily="2" charset="-122"/>
                <a:sym typeface="+mn-ea"/>
              </a:rPr>
              <a:t>体检完成48小时后；</a:t>
            </a:r>
            <a:r>
              <a:rPr lang="zh-CN" altLang="en-US" sz="1600" b="0">
                <a:latin typeface="宋体" panose="02010600030101010101" pitchFamily="2" charset="-122"/>
                <a:cs typeface="宋体" panose="02010600030101010101" pitchFamily="2" charset="-122"/>
              </a:rPr>
              <a:t>a</a:t>
            </a:r>
            <a:r>
              <a:rPr lang="en-US" altLang="zh-CN" sz="1600" b="0">
                <a:latin typeface="宋体" panose="02010600030101010101" pitchFamily="2" charset="-122"/>
                <a:cs typeface="宋体" panose="02010600030101010101" pitchFamily="2" charset="-122"/>
              </a:rPr>
              <a:t> </a:t>
            </a:r>
            <a:r>
              <a:rPr lang="zh-CN" altLang="en-US" sz="1600" b="0">
                <a:latin typeface="宋体" panose="02010600030101010101" pitchFamily="2" charset="-122"/>
                <a:cs typeface="宋体" panose="02010600030101010101" pitchFamily="2" charset="-122"/>
              </a:rPr>
              <a:t>关注“上海美年大健康”微信小程序，输入姓名、身份证号码、体检前台预留手机号查询。</a:t>
            </a:r>
            <a:r>
              <a:rPr lang="en-US" altLang="zh-CN" sz="1600" b="0">
                <a:latin typeface="宋体" panose="02010600030101010101" pitchFamily="2" charset="-122"/>
                <a:cs typeface="宋体" panose="02010600030101010101" pitchFamily="2" charset="-122"/>
              </a:rPr>
              <a:t>b </a:t>
            </a:r>
            <a:r>
              <a:rPr lang="zh-CN" altLang="en-US" sz="1600" b="0">
                <a:latin typeface="宋体" panose="02010600030101010101" pitchFamily="2" charset="-122"/>
                <a:cs typeface="宋体" panose="02010600030101010101" pitchFamily="2" charset="-122"/>
              </a:rPr>
              <a:t>支付宝查询：输入美年大健康-查询报告。</a:t>
            </a:r>
            <a:r>
              <a:rPr lang="en-US" altLang="zh-CN" sz="1600" b="0">
                <a:latin typeface="宋体" panose="02010600030101010101" pitchFamily="2" charset="-122"/>
                <a:cs typeface="宋体" panose="02010600030101010101" pitchFamily="2" charset="-122"/>
              </a:rPr>
              <a:t>c 扫二维码</a:t>
            </a:r>
            <a:endParaRPr lang="en-US" altLang="zh-CN" sz="1600" b="0">
              <a:latin typeface="宋体" panose="02010600030101010101" pitchFamily="2" charset="-122"/>
              <a:cs typeface="宋体" panose="02010600030101010101" pitchFamily="2" charset="-122"/>
            </a:endParaRPr>
          </a:p>
          <a:p>
            <a:pPr marL="342900" indent="-342900">
              <a:lnSpc>
                <a:spcPct val="170000"/>
              </a:lnSpc>
              <a:buFont typeface="+mj-lt"/>
              <a:buAutoNum type="arabicPeriod"/>
            </a:pPr>
            <a:r>
              <a:rPr lang="zh-CN" altLang="en-US" sz="1600" b="1">
                <a:latin typeface="宋体" panose="02010600030101010101" pitchFamily="2" charset="-122"/>
                <a:cs typeface="宋体" panose="02010600030101010101" pitchFamily="2" charset="-122"/>
              </a:rPr>
              <a:t>书面报告：</a:t>
            </a:r>
            <a:r>
              <a:rPr lang="zh-CN" altLang="en-US" sz="1600" b="0">
                <a:latin typeface="宋体" panose="02010600030101010101" pitchFamily="2" charset="-122"/>
                <a:cs typeface="宋体" panose="02010600030101010101" pitchFamily="2" charset="-122"/>
              </a:rPr>
              <a:t>体检完成后7个工作日内，根据您在前台所留地址、电话、姓名（信息填写一定准确）进行快递。体检2周后仍未收到体检报告，请与服务专员联系。 </a:t>
            </a:r>
            <a:endParaRPr lang="zh-CN" altLang="en-US" sz="1600" b="0">
              <a:latin typeface="宋体" panose="02010600030101010101" pitchFamily="2" charset="-122"/>
              <a:cs typeface="宋体" panose="02010600030101010101" pitchFamily="2" charset="-122"/>
            </a:endParaRPr>
          </a:p>
          <a:p>
            <a:pPr indent="0">
              <a:lnSpc>
                <a:spcPct val="170000"/>
              </a:lnSpc>
            </a:pPr>
            <a:r>
              <a:rPr lang="zh-CN" altLang="en-US" sz="1600" b="0">
                <a:latin typeface="宋体" panose="02010600030101010101" pitchFamily="2" charset="-122"/>
                <a:cs typeface="宋体" panose="02010600030101010101" pitchFamily="2" charset="-122"/>
              </a:rPr>
              <a:t> </a:t>
            </a:r>
            <a:endParaRPr lang="zh-CN" altLang="en-US" sz="1600"/>
          </a:p>
        </p:txBody>
      </p:sp>
      <p:pic>
        <p:nvPicPr>
          <p:cNvPr id="219" name="图片 26"/>
          <p:cNvPicPr>
            <a:picLocks noChangeAspect="1"/>
          </p:cNvPicPr>
          <p:nvPr/>
        </p:nvPicPr>
        <p:blipFill>
          <a:blip r:embed="rId6"/>
          <a:stretch>
            <a:fillRect/>
          </a:stretch>
        </p:blipFill>
        <p:spPr>
          <a:xfrm>
            <a:off x="596900" y="3869055"/>
            <a:ext cx="7733665" cy="2635250"/>
          </a:xfrm>
          <a:prstGeom prst="rect">
            <a:avLst/>
          </a:prstGeom>
          <a:noFill/>
          <a:ln w="9525">
            <a:noFill/>
          </a:ln>
        </p:spPr>
      </p:pic>
      <p:pic>
        <p:nvPicPr>
          <p:cNvPr id="2" name="图片 -2147482620" descr="ec990e58a682b7272a9ded9540d09bf"/>
          <p:cNvPicPr>
            <a:picLocks noChangeAspect="1"/>
          </p:cNvPicPr>
          <p:nvPr/>
        </p:nvPicPr>
        <p:blipFill>
          <a:blip r:embed="rId7"/>
          <a:stretch>
            <a:fillRect/>
          </a:stretch>
        </p:blipFill>
        <p:spPr>
          <a:xfrm>
            <a:off x="8929370" y="3912870"/>
            <a:ext cx="2611755" cy="2565400"/>
          </a:xfrm>
          <a:prstGeom prst="rect">
            <a:avLst/>
          </a:prstGeom>
          <a:noFill/>
          <a:ln w="9525">
            <a:noFill/>
          </a:ln>
        </p:spPr>
      </p:pic>
    </p:spTree>
    <p:custDataLst>
      <p:tags r:id="rId8"/>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06081"/>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780507"/>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pSp>
        <p:nvGrpSpPr>
          <p:cNvPr id="7" name="组合 6"/>
          <p:cNvGrpSpPr/>
          <p:nvPr/>
        </p:nvGrpSpPr>
        <p:grpSpPr>
          <a:xfrm>
            <a:off x="0" y="285115"/>
            <a:ext cx="7580630" cy="647700"/>
            <a:chOff x="0" y="608"/>
            <a:chExt cx="11938" cy="1020"/>
          </a:xfrm>
        </p:grpSpPr>
        <p:sp>
          <p:nvSpPr>
            <p:cNvPr id="22" name="矩形 21"/>
            <p:cNvSpPr/>
            <p:nvPr>
              <p:custDataLst>
                <p:tags r:id="rId3"/>
              </p:custDataLst>
            </p:nvPr>
          </p:nvSpPr>
          <p:spPr>
            <a:xfrm>
              <a:off x="0" y="608"/>
              <a:ext cx="11938" cy="1020"/>
            </a:xfrm>
            <a:prstGeom prst="rect">
              <a:avLst/>
            </a:prstGeom>
            <a:solidFill>
              <a:srgbClr val="438BC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3" name="矩形 22"/>
            <p:cNvSpPr/>
            <p:nvPr>
              <p:custDataLst>
                <p:tags r:id="rId4"/>
              </p:custDataLst>
            </p:nvPr>
          </p:nvSpPr>
          <p:spPr>
            <a:xfrm>
              <a:off x="0" y="609"/>
              <a:ext cx="333" cy="1019"/>
            </a:xfrm>
            <a:prstGeom prst="rect">
              <a:avLst/>
            </a:prstGeom>
            <a:solidFill>
              <a:srgbClr val="438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pSp>
      <p:sp>
        <p:nvSpPr>
          <p:cNvPr id="6" name="文本框 5"/>
          <p:cNvSpPr txBox="1"/>
          <p:nvPr>
            <p:custDataLst>
              <p:tags r:id="rId5"/>
            </p:custDataLst>
          </p:nvPr>
        </p:nvSpPr>
        <p:spPr>
          <a:xfrm>
            <a:off x="212731" y="213372"/>
            <a:ext cx="7162851" cy="762000"/>
          </a:xfrm>
          <a:prstGeom prst="rect">
            <a:avLst/>
          </a:prstGeom>
          <a:noFill/>
        </p:spPr>
        <p:txBody>
          <a:bodyPr wrap="square" lIns="91440" tIns="45720" rIns="91440" bIns="45720" rtlCol="0" anchor="ctr" anchorCtr="0">
            <a:normAutofit/>
          </a:bodyPr>
          <a:lstStyle/>
          <a:p>
            <a:r>
              <a:rPr lang="zh-CN" altLang="en-US" sz="2680" b="1" spc="160" dirty="0">
                <a:solidFill>
                  <a:schemeClr val="dk1"/>
                </a:solidFill>
                <a:latin typeface="Arial" panose="020B0604020202020204" pitchFamily="34" charset="0"/>
                <a:ea typeface="微软雅黑" panose="020B0503020204020204" charset="-122"/>
                <a:sym typeface="Arial" panose="020B0604020202020204" pitchFamily="34" charset="0"/>
              </a:rPr>
              <a:t>六、体检注意事项</a:t>
            </a:r>
            <a:endParaRPr lang="zh-CN" altLang="en-US" sz="2680"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429260" y="1111250"/>
            <a:ext cx="10602595" cy="4892675"/>
          </a:xfrm>
          <a:prstGeom prst="rect">
            <a:avLst/>
          </a:prstGeom>
          <a:noFill/>
          <a:ln w="9525">
            <a:noFill/>
          </a:ln>
        </p:spPr>
        <p:txBody>
          <a:bodyPr wrap="square">
            <a:spAutoFit/>
          </a:bodyPr>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请持身份证，到服务前台登记办理。</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体检当天早上空腹(提供免费早餐)。</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体检前三天注意不吃油腻、不易消化的食物。不吃鸡血、鸭血等血制品，勿饮酒。</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体检前一晚8点后禁餐（可饮水），保证睡眠，避免剧烈运动和情绪激动。</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凡参加胸部DR、CT等放射性检查项目：请勿穿带有金属饰物的衣物。孕妇及半年内备孕的受检者请勿做本科目。</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B超检查下腹部子宫及附件（未婚女性），膀胱、前列腺：需在膀胱充盈的状态下进行，保持憋尿。</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已婚女性妇科检查及阴超：检前需排空小便。体检前三日起，请勿做阴道冲洗、勿使用阴道内药物，以确保结果准确；经期不能做妇科、阴超及尿常规检查，可另安排时间补检。</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眼压、眼底、裂隙灯检查：请勿戴隐形眼镜。</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高血压、糖尿病等慢性病患者：请随身携带必须药物，在完成空腹检查项目后服用。</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需增加体检项目，可在前台自费加项。</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体检项目全部完成后，请将体检卡、导引单交至服务前台。</a:t>
            </a:r>
            <a:endParaRPr lang="zh-CN" altLang="en-US" sz="1600" b="0">
              <a:latin typeface="宋体" panose="02010600030101010101" pitchFamily="2" charset="-122"/>
              <a:cs typeface="宋体" panose="02010600030101010101" pitchFamily="2" charset="-122"/>
            </a:endParaRPr>
          </a:p>
          <a:p>
            <a:pPr marL="342900" indent="-342900">
              <a:lnSpc>
                <a:spcPct val="150000"/>
              </a:lnSpc>
              <a:buFont typeface="+mj-lt"/>
              <a:buAutoNum type="arabicPeriod"/>
            </a:pPr>
            <a:r>
              <a:rPr lang="zh-CN" altLang="en-US" sz="1600" b="0">
                <a:latin typeface="宋体" panose="02010600030101010101" pitchFamily="2" charset="-122"/>
                <a:cs typeface="宋体" panose="02010600030101010101" pitchFamily="2" charset="-122"/>
              </a:rPr>
              <a:t>体检中心有储物柜，方便存放随身物品（贵重物品请自行保管）。 </a:t>
            </a:r>
            <a:endParaRPr lang="zh-CN" altLang="en-US" sz="1600"/>
          </a:p>
        </p:txBody>
      </p:sp>
    </p:spTree>
    <p:custDataLst>
      <p:tags r:id="rId6"/>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06081"/>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780507"/>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429260" y="1936750"/>
            <a:ext cx="10602595" cy="3192780"/>
          </a:xfrm>
          <a:prstGeom prst="rect">
            <a:avLst/>
          </a:prstGeom>
          <a:noFill/>
          <a:ln w="9525">
            <a:noFill/>
          </a:ln>
        </p:spPr>
        <p:txBody>
          <a:bodyPr wrap="square">
            <a:spAutoFit/>
          </a:bodyPr>
          <a:p>
            <a:pPr marL="342900" indent="-342900">
              <a:lnSpc>
                <a:spcPct val="180000"/>
              </a:lnSpc>
              <a:buFont typeface="+mj-lt"/>
              <a:buAutoNum type="arabicPeriod"/>
            </a:pPr>
            <a:r>
              <a:rPr lang="zh-CN" altLang="en-US" sz="1600" b="0">
                <a:latin typeface="宋体" panose="02010600030101010101" pitchFamily="2" charset="-122"/>
                <a:cs typeface="宋体" panose="02010600030101010101" pitchFamily="2" charset="-122"/>
              </a:rPr>
              <a:t>核磁体检每人需至少15分钟，体检时需保持不动，否则会造成影像不清。</a:t>
            </a:r>
            <a:endParaRPr lang="zh-CN" altLang="en-US" sz="1600" b="0">
              <a:latin typeface="宋体" panose="02010600030101010101" pitchFamily="2" charset="-122"/>
              <a:cs typeface="宋体" panose="02010600030101010101" pitchFamily="2" charset="-122"/>
            </a:endParaRPr>
          </a:p>
          <a:p>
            <a:pPr marL="342900" indent="-342900">
              <a:lnSpc>
                <a:spcPct val="180000"/>
              </a:lnSpc>
              <a:buFont typeface="+mj-lt"/>
              <a:buAutoNum type="arabicPeriod"/>
            </a:pPr>
            <a:r>
              <a:rPr lang="zh-CN" altLang="en-US" sz="1600" b="0">
                <a:latin typeface="宋体" panose="02010600030101010101" pitchFamily="2" charset="-122"/>
                <a:cs typeface="宋体" panose="02010600030101010101" pitchFamily="2" charset="-122"/>
              </a:rPr>
              <a:t>体内有磁铁类物质者，如装有心脏起搏器、人工瓣膜，重要器官有金属异物残留等，均不能做此检查。体检时需向技术人员说明以下情况：有无手术史；有无任何金属或磁性物质植入体内包括金属节育环等；有无假牙、电子耳、义眼等；有无药物过敏；近期内有无金属异物溅入体内。</a:t>
            </a:r>
            <a:endParaRPr lang="zh-CN" altLang="en-US" sz="1600" b="0">
              <a:latin typeface="宋体" panose="02010600030101010101" pitchFamily="2" charset="-122"/>
              <a:cs typeface="宋体" panose="02010600030101010101" pitchFamily="2" charset="-122"/>
            </a:endParaRPr>
          </a:p>
          <a:p>
            <a:pPr marL="342900" indent="-342900">
              <a:lnSpc>
                <a:spcPct val="180000"/>
              </a:lnSpc>
              <a:buFont typeface="+mj-lt"/>
              <a:buAutoNum type="arabicPeriod"/>
            </a:pPr>
            <a:r>
              <a:rPr lang="zh-CN" altLang="en-US" sz="1600" b="0">
                <a:latin typeface="宋体" panose="02010600030101010101" pitchFamily="2" charset="-122"/>
                <a:cs typeface="宋体" panose="02010600030101010101" pitchFamily="2" charset="-122"/>
              </a:rPr>
              <a:t>体检当天不能穿着带有金属物质的内衣裤，衣兜或裤兜内，不能存放金属的钢蹦，金属的钥匙之类的。检查前需去除所配带的金属品：如项链、耳环、手表和戒指等。除去脸上的化妆品和假牙、义眼、眼镜等物品。</a:t>
            </a:r>
            <a:endParaRPr lang="zh-CN" altLang="en-US" sz="1600" b="0">
              <a:latin typeface="宋体" panose="02010600030101010101" pitchFamily="2" charset="-122"/>
              <a:cs typeface="宋体" panose="02010600030101010101" pitchFamily="2" charset="-122"/>
            </a:endParaRPr>
          </a:p>
          <a:p>
            <a:pPr marL="342900" indent="-342900">
              <a:lnSpc>
                <a:spcPct val="180000"/>
              </a:lnSpc>
              <a:buFont typeface="+mj-lt"/>
              <a:buAutoNum type="arabicPeriod"/>
            </a:pPr>
            <a:r>
              <a:rPr lang="zh-CN" altLang="en-US" sz="1600" b="0">
                <a:latin typeface="宋体" panose="02010600030101010101" pitchFamily="2" charset="-122"/>
                <a:cs typeface="宋体" panose="02010600030101010101" pitchFamily="2" charset="-122"/>
              </a:rPr>
              <a:t>危重患者及不能配合的患者，有幽闭恐惧症、怀孕期者，无法行磁共振检查。</a:t>
            </a:r>
            <a:endParaRPr lang="zh-CN" altLang="en-US" sz="1600" b="0">
              <a:latin typeface="宋体" panose="02010600030101010101" pitchFamily="2" charset="-122"/>
              <a:cs typeface="宋体" panose="02010600030101010101" pitchFamily="2" charset="-122"/>
            </a:endParaRPr>
          </a:p>
        </p:txBody>
      </p:sp>
      <p:sp>
        <p:nvSpPr>
          <p:cNvPr id="2" name="文本框 1"/>
          <p:cNvSpPr txBox="1"/>
          <p:nvPr>
            <p:custDataLst>
              <p:tags r:id="rId3"/>
            </p:custDataLst>
          </p:nvPr>
        </p:nvSpPr>
        <p:spPr>
          <a:xfrm>
            <a:off x="683266" y="1075067"/>
            <a:ext cx="7162851" cy="762000"/>
          </a:xfrm>
          <a:prstGeom prst="rect">
            <a:avLst/>
          </a:prstGeom>
          <a:noFill/>
        </p:spPr>
        <p:txBody>
          <a:bodyPr wrap="square" lIns="91440" tIns="45720" rIns="91440" bIns="45720" rtlCol="0" anchor="ctr" anchorCtr="0">
            <a:normAutofit/>
          </a:bodyPr>
          <a:p>
            <a:r>
              <a:rPr lang="zh-CN" altLang="en-US" sz="2000" b="1" spc="160" dirty="0">
                <a:solidFill>
                  <a:schemeClr val="dk1"/>
                </a:solidFill>
                <a:latin typeface="Arial" panose="020B0604020202020204" pitchFamily="34" charset="0"/>
                <a:ea typeface="微软雅黑" panose="020B0503020204020204" charset="-122"/>
                <a:sym typeface="Arial" panose="020B0604020202020204" pitchFamily="34" charset="0"/>
              </a:rPr>
              <a:t>核磁体检注意事项</a:t>
            </a:r>
            <a:endParaRPr lang="zh-CN" altLang="en-US" sz="2000"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056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 name="矩形 1"/>
          <p:cNvSpPr/>
          <p:nvPr>
            <p:custDataLst>
              <p:tags r:id="rId2"/>
            </p:custDataLst>
          </p:nvPr>
        </p:nvSpPr>
        <p:spPr>
          <a:xfrm>
            <a:off x="0" y="1369695"/>
            <a:ext cx="7402195" cy="647700"/>
          </a:xfrm>
          <a:prstGeom prst="rect">
            <a:avLst/>
          </a:prstGeom>
          <a:solidFill>
            <a:srgbClr val="438BC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7" name="矩形 6"/>
          <p:cNvSpPr/>
          <p:nvPr>
            <p:custDataLst>
              <p:tags r:id="rId3"/>
            </p:custDataLst>
          </p:nvPr>
        </p:nvSpPr>
        <p:spPr>
          <a:xfrm>
            <a:off x="0" y="1370330"/>
            <a:ext cx="210820" cy="647065"/>
          </a:xfrm>
          <a:prstGeom prst="rect">
            <a:avLst/>
          </a:prstGeom>
          <a:solidFill>
            <a:srgbClr val="438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4"/>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3" name="文本框 2"/>
          <p:cNvSpPr txBox="1"/>
          <p:nvPr>
            <p:custDataLst>
              <p:tags r:id="rId5"/>
            </p:custDataLst>
          </p:nvPr>
        </p:nvSpPr>
        <p:spPr>
          <a:xfrm>
            <a:off x="211455" y="1306195"/>
            <a:ext cx="6731000" cy="762000"/>
          </a:xfrm>
          <a:prstGeom prst="rect">
            <a:avLst/>
          </a:prstGeom>
          <a:noFill/>
        </p:spPr>
        <p:txBody>
          <a:bodyPr wrap="square" lIns="91440" tIns="45720" rIns="91440" bIns="45720" rtlCol="0" anchor="ctr" anchorCtr="0">
            <a:normAutofit/>
          </a:bodyPr>
          <a:p>
            <a:r>
              <a:rPr lang="zh-CN" altLang="en-US" sz="2800" b="1" spc="160" dirty="0">
                <a:solidFill>
                  <a:schemeClr val="dk1"/>
                </a:solidFill>
                <a:latin typeface="Arial" panose="020B0604020202020204" pitchFamily="34" charset="0"/>
                <a:ea typeface="微软雅黑" panose="020B0503020204020204" charset="-122"/>
                <a:sym typeface="Arial" panose="020B0604020202020204" pitchFamily="34" charset="0"/>
              </a:rPr>
              <a:t>美年介绍</a:t>
            </a:r>
            <a:endParaRPr lang="zh-CN" altLang="en-US" sz="2800"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00" name="文本框 99"/>
          <p:cNvSpPr txBox="1"/>
          <p:nvPr/>
        </p:nvSpPr>
        <p:spPr>
          <a:xfrm>
            <a:off x="424180" y="2080895"/>
            <a:ext cx="11339830" cy="1296670"/>
          </a:xfrm>
          <a:prstGeom prst="rect">
            <a:avLst/>
          </a:prstGeom>
          <a:noFill/>
          <a:ln w="9525">
            <a:noFill/>
          </a:ln>
        </p:spPr>
        <p:txBody>
          <a:bodyPr wrap="square">
            <a:spAutoFit/>
          </a:bodyPr>
          <a:p>
            <a:pPr marL="0" indent="304800" algn="l">
              <a:lnSpc>
                <a:spcPct val="140000"/>
              </a:lnSpc>
            </a:pPr>
            <a:r>
              <a:rPr lang="en-US" altLang="zh-CN" sz="1400" b="0">
                <a:cs typeface="宋体" panose="02010600030101010101" pitchFamily="2" charset="-122"/>
              </a:rPr>
              <a:t> </a:t>
            </a:r>
            <a:r>
              <a:rPr lang="zh-CN" sz="1400" b="0">
                <a:cs typeface="宋体" panose="02010600030101010101" pitchFamily="2" charset="-122"/>
              </a:rPr>
              <a:t>美年大健康产业控股股份有限公司（A股：SZ002044，以下简称“美年健康”）始创于2004年，是中国专业的健康体检和医疗服务集团，总部位于上海。公司已于2018年正式完成中国内地版图的全覆盖。提供专科诊疗、慢病管理、远程医疗、女性健康、中医治未病等多方位的增值服务，以及打造具有发展潜力的大健康产业集群。未来，美年健康将持续致力于成为品质与数据共同驱动的专业医疗服务与生命科技公司，守护每个中国人的生命健康。</a:t>
            </a:r>
            <a:endParaRPr lang="zh-CN" altLang="en-US" sz="1400" b="0">
              <a:cs typeface="宋体" panose="02010600030101010101" pitchFamily="2" charset="-122"/>
            </a:endParaRPr>
          </a:p>
        </p:txBody>
      </p:sp>
      <p:sp>
        <p:nvSpPr>
          <p:cNvPr id="10" name="文本框 9"/>
          <p:cNvSpPr txBox="1"/>
          <p:nvPr>
            <p:custDataLst>
              <p:tags r:id="rId6"/>
            </p:custDataLst>
          </p:nvPr>
        </p:nvSpPr>
        <p:spPr>
          <a:xfrm>
            <a:off x="4878705" y="3048000"/>
            <a:ext cx="2392045" cy="762000"/>
          </a:xfrm>
          <a:prstGeom prst="rect">
            <a:avLst/>
          </a:prstGeom>
          <a:noFill/>
        </p:spPr>
        <p:txBody>
          <a:bodyPr wrap="square" lIns="91440" tIns="45720" rIns="91440" bIns="45720" rtlCol="0" anchor="ctr" anchorCtr="0">
            <a:normAutofit/>
          </a:bodyPr>
          <a:p>
            <a:r>
              <a:rPr lang="zh-CN" altLang="en-US" sz="2400" b="1" spc="160" dirty="0">
                <a:solidFill>
                  <a:schemeClr val="dk1"/>
                </a:solidFill>
                <a:latin typeface="Arial" panose="020B0604020202020204" pitchFamily="34" charset="0"/>
                <a:ea typeface="微软雅黑" panose="020B0503020204020204" charset="-122"/>
                <a:sym typeface="Arial" panose="020B0604020202020204" pitchFamily="34" charset="0"/>
              </a:rPr>
              <a:t>美年</a:t>
            </a:r>
            <a:r>
              <a:rPr lang="zh-CN" altLang="en-US" sz="2400" b="1" spc="160" dirty="0">
                <a:solidFill>
                  <a:schemeClr val="dk1"/>
                </a:solidFill>
                <a:latin typeface="Arial" panose="020B0604020202020204" pitchFamily="34" charset="0"/>
                <a:ea typeface="微软雅黑" panose="020B0503020204020204" charset="-122"/>
                <a:sym typeface="Arial" panose="020B0604020202020204" pitchFamily="34" charset="0"/>
              </a:rPr>
              <a:t>服务优势</a:t>
            </a:r>
            <a:endParaRPr lang="zh-CN" altLang="en-US" sz="2400"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custDataLst>
              <p:tags r:id="rId7"/>
            </p:custDataLst>
          </p:nvPr>
        </p:nvSpPr>
        <p:spPr>
          <a:xfrm>
            <a:off x="492760" y="3701415"/>
            <a:ext cx="5476875" cy="2872740"/>
          </a:xfrm>
          <a:prstGeom prst="rect">
            <a:avLst/>
          </a:prstGeom>
          <a:noFill/>
        </p:spPr>
        <p:txBody>
          <a:bodyPr wrap="square" lIns="91440" tIns="45720" rIns="91440" bIns="45720" rtlCol="0" anchor="ctr" anchorCtr="0">
            <a:noAutofit/>
          </a:bodyPr>
          <a:p>
            <a:pPr>
              <a:lnSpc>
                <a:spcPct val="150000"/>
              </a:lnSpc>
            </a:pPr>
            <a:r>
              <a:rPr lang="zh-CN" altLang="en-US" sz="1400" b="1" spc="160" dirty="0">
                <a:solidFill>
                  <a:schemeClr val="dk1"/>
                </a:solidFill>
                <a:latin typeface="+mn-ea"/>
                <a:cs typeface="+mn-ea"/>
                <a:sym typeface="Arial" panose="020B0604020202020204" pitchFamily="34" charset="0"/>
              </a:rPr>
              <a:t>方案优势：</a:t>
            </a:r>
            <a:r>
              <a:rPr lang="zh-CN" altLang="en-US" sz="1400" spc="160" dirty="0">
                <a:solidFill>
                  <a:schemeClr val="dk1"/>
                </a:solidFill>
                <a:latin typeface="+mn-ea"/>
                <a:cs typeface="+mn-ea"/>
                <a:sym typeface="Arial" panose="020B0604020202020204" pitchFamily="34" charset="0"/>
              </a:rPr>
              <a:t>已婚女性乳腺钼靶和乳房彩超二选一</a:t>
            </a:r>
            <a:endParaRPr lang="zh-CN" altLang="en-US" sz="1400" spc="160" dirty="0">
              <a:solidFill>
                <a:schemeClr val="dk1"/>
              </a:solidFill>
              <a:latin typeface="+mn-ea"/>
              <a:cs typeface="+mn-ea"/>
              <a:sym typeface="Arial" panose="020B0604020202020204" pitchFamily="34" charset="0"/>
            </a:endParaRPr>
          </a:p>
          <a:p>
            <a:pPr>
              <a:lnSpc>
                <a:spcPct val="150000"/>
              </a:lnSpc>
            </a:pPr>
            <a:r>
              <a:rPr lang="zh-CN" altLang="en-US" sz="1400" b="1" spc="160" dirty="0">
                <a:solidFill>
                  <a:schemeClr val="dk1"/>
                </a:solidFill>
                <a:latin typeface="+mn-ea"/>
                <a:cs typeface="+mn-ea"/>
                <a:sym typeface="Arial" panose="020B0604020202020204" pitchFamily="34" charset="0"/>
              </a:rPr>
              <a:t>安排优势：集中团检安排（免预约），提供</a:t>
            </a:r>
            <a:r>
              <a:rPr lang="en-US" altLang="zh-CN" sz="1400" b="1" spc="160" dirty="0">
                <a:solidFill>
                  <a:schemeClr val="dk1"/>
                </a:solidFill>
                <a:latin typeface="+mn-ea"/>
                <a:cs typeface="+mn-ea"/>
                <a:sym typeface="Arial" panose="020B0604020202020204" pitchFamily="34" charset="0"/>
              </a:rPr>
              <a:t>VIP</a:t>
            </a:r>
            <a:r>
              <a:rPr lang="zh-CN" altLang="en-US" sz="1400" b="1" spc="160" dirty="0">
                <a:solidFill>
                  <a:schemeClr val="dk1"/>
                </a:solidFill>
                <a:latin typeface="+mn-ea"/>
                <a:cs typeface="+mn-ea"/>
                <a:sym typeface="Arial" panose="020B0604020202020204" pitchFamily="34" charset="0"/>
              </a:rPr>
              <a:t>服务</a:t>
            </a:r>
            <a:endParaRPr lang="zh-CN" altLang="en-US" sz="1400" b="1" spc="160" dirty="0">
              <a:solidFill>
                <a:schemeClr val="dk1"/>
              </a:solidFill>
              <a:latin typeface="+mn-ea"/>
              <a:cs typeface="+mn-ea"/>
              <a:sym typeface="Arial" panose="020B0604020202020204" pitchFamily="34" charset="0"/>
            </a:endParaRPr>
          </a:p>
          <a:p>
            <a:pPr>
              <a:lnSpc>
                <a:spcPct val="150000"/>
              </a:lnSpc>
            </a:pPr>
            <a:r>
              <a:rPr lang="zh-CN" altLang="en-US" sz="1400" b="1" spc="160" dirty="0">
                <a:solidFill>
                  <a:schemeClr val="dk1"/>
                </a:solidFill>
                <a:latin typeface="+mn-ea"/>
                <a:cs typeface="+mn-ea"/>
                <a:sym typeface="Arial" panose="020B0604020202020204" pitchFamily="34" charset="0"/>
              </a:rPr>
              <a:t>集中团检分院：</a:t>
            </a:r>
            <a:r>
              <a:rPr sz="1400">
                <a:latin typeface="+mn-ea"/>
                <a:cs typeface="+mn-ea"/>
              </a:rPr>
              <a:t>杨浦分院</a:t>
            </a:r>
            <a:r>
              <a:rPr lang="en-US" sz="1400">
                <a:latin typeface="+mn-ea"/>
                <a:cs typeface="+mn-ea"/>
              </a:rPr>
              <a:t>           </a:t>
            </a:r>
            <a:r>
              <a:rPr sz="1400">
                <a:latin typeface="+mn-ea"/>
                <a:cs typeface="+mn-ea"/>
              </a:rPr>
              <a:t>浦东（齐鲁）分院</a:t>
            </a:r>
            <a:endParaRPr sz="1400">
              <a:latin typeface="+mn-ea"/>
              <a:cs typeface="+mn-ea"/>
            </a:endParaRPr>
          </a:p>
          <a:p>
            <a:pPr>
              <a:lnSpc>
                <a:spcPct val="150000"/>
              </a:lnSpc>
            </a:pPr>
            <a:r>
              <a:rPr sz="1400">
                <a:latin typeface="+mn-ea"/>
                <a:cs typeface="+mn-ea"/>
              </a:rPr>
              <a:t> </a:t>
            </a:r>
            <a:r>
              <a:rPr lang="en-US" sz="1400">
                <a:latin typeface="+mn-ea"/>
                <a:cs typeface="+mn-ea"/>
              </a:rPr>
              <a:t>                         </a:t>
            </a:r>
            <a:r>
              <a:rPr sz="1400">
                <a:latin typeface="+mn-ea"/>
                <a:cs typeface="+mn-ea"/>
              </a:rPr>
              <a:t>徐汇分院</a:t>
            </a:r>
            <a:r>
              <a:rPr lang="en-US" sz="1400">
                <a:latin typeface="+mn-ea"/>
                <a:cs typeface="+mn-ea"/>
              </a:rPr>
              <a:t>           </a:t>
            </a:r>
            <a:r>
              <a:rPr sz="1400">
                <a:latin typeface="+mn-ea"/>
                <a:cs typeface="+mn-ea"/>
              </a:rPr>
              <a:t>长宁（中山公园）分院</a:t>
            </a:r>
            <a:endParaRPr sz="1400">
              <a:latin typeface="+mn-ea"/>
              <a:cs typeface="+mn-ea"/>
            </a:endParaRPr>
          </a:p>
          <a:p>
            <a:pPr>
              <a:lnSpc>
                <a:spcPct val="150000"/>
              </a:lnSpc>
            </a:pPr>
            <a:r>
              <a:rPr lang="en-US" sz="1400">
                <a:latin typeface="+mn-ea"/>
                <a:cs typeface="+mn-ea"/>
              </a:rPr>
              <a:t>                          </a:t>
            </a:r>
            <a:r>
              <a:rPr lang="zh-CN" sz="1400">
                <a:latin typeface="+mn-ea"/>
                <a:cs typeface="+mn-ea"/>
                <a:sym typeface="+mn-ea"/>
              </a:rPr>
              <a:t>黄浦分院</a:t>
            </a:r>
            <a:r>
              <a:rPr lang="en-US" altLang="zh-CN" sz="1400">
                <a:latin typeface="+mn-ea"/>
                <a:cs typeface="+mn-ea"/>
                <a:sym typeface="+mn-ea"/>
              </a:rPr>
              <a:t>          </a:t>
            </a:r>
            <a:r>
              <a:rPr lang="en-US" sz="1400">
                <a:latin typeface="+mn-ea"/>
                <a:cs typeface="+mn-ea"/>
              </a:rPr>
              <a:t> </a:t>
            </a:r>
            <a:r>
              <a:rPr lang="zh-CN" sz="1400">
                <a:latin typeface="+mn-ea"/>
                <a:cs typeface="+mn-ea"/>
                <a:sym typeface="+mn-ea"/>
              </a:rPr>
              <a:t>闵行（宜山路）分院</a:t>
            </a:r>
            <a:r>
              <a:rPr lang="en-US" sz="1400">
                <a:latin typeface="+mn-ea"/>
                <a:cs typeface="+mn-ea"/>
              </a:rPr>
              <a:t>   </a:t>
            </a:r>
            <a:endParaRPr lang="en-US" sz="1400">
              <a:latin typeface="+mn-ea"/>
              <a:cs typeface="+mn-ea"/>
            </a:endParaRPr>
          </a:p>
          <a:p>
            <a:pPr>
              <a:lnSpc>
                <a:spcPct val="150000"/>
              </a:lnSpc>
            </a:pPr>
            <a:r>
              <a:rPr lang="en-US" sz="1400">
                <a:latin typeface="+mn-ea"/>
                <a:cs typeface="+mn-ea"/>
              </a:rPr>
              <a:t>                          </a:t>
            </a:r>
            <a:r>
              <a:rPr lang="zh-CN" altLang="en-US" sz="1400">
                <a:latin typeface="+mn-ea"/>
                <a:cs typeface="+mn-ea"/>
              </a:rPr>
              <a:t>虹口分院</a:t>
            </a:r>
            <a:r>
              <a:rPr lang="en-US" sz="1400">
                <a:latin typeface="+mn-ea"/>
                <a:cs typeface="+mn-ea"/>
              </a:rPr>
              <a:t>           </a:t>
            </a:r>
            <a:r>
              <a:rPr lang="zh-CN" sz="1400">
                <a:latin typeface="+mn-ea"/>
                <a:cs typeface="+mn-ea"/>
              </a:rPr>
              <a:t>静安（恒丰路）分院</a:t>
            </a:r>
            <a:r>
              <a:rPr lang="en-US" altLang="zh-CN" sz="1400">
                <a:latin typeface="+mn-ea"/>
                <a:cs typeface="+mn-ea"/>
              </a:rPr>
              <a:t>    </a:t>
            </a:r>
            <a:endParaRPr lang="en-US" altLang="zh-CN" sz="1400">
              <a:latin typeface="+mn-ea"/>
              <a:cs typeface="+mn-ea"/>
            </a:endParaRPr>
          </a:p>
          <a:p>
            <a:pPr>
              <a:lnSpc>
                <a:spcPct val="150000"/>
              </a:lnSpc>
            </a:pPr>
            <a:r>
              <a:rPr lang="en-US" altLang="zh-CN" sz="1400">
                <a:latin typeface="+mn-ea"/>
                <a:cs typeface="+mn-ea"/>
              </a:rPr>
              <a:t>                          </a:t>
            </a:r>
            <a:r>
              <a:rPr sz="1400">
                <a:latin typeface="+mn-ea"/>
                <a:cs typeface="+mn-ea"/>
                <a:sym typeface="+mn-ea"/>
              </a:rPr>
              <a:t>静安（灵石路）分院</a:t>
            </a:r>
            <a:endParaRPr lang="zh-CN" sz="1400">
              <a:latin typeface="+mn-ea"/>
              <a:cs typeface="+mn-ea"/>
            </a:endParaRPr>
          </a:p>
          <a:p>
            <a:pPr>
              <a:lnSpc>
                <a:spcPct val="150000"/>
              </a:lnSpc>
            </a:pPr>
            <a:r>
              <a:rPr lang="en-US" sz="1400">
                <a:latin typeface="+mn-ea"/>
                <a:cs typeface="+mn-ea"/>
              </a:rPr>
              <a:t> </a:t>
            </a:r>
            <a:r>
              <a:rPr lang="zh-CN" altLang="en-US" sz="1400" b="1" spc="160" dirty="0">
                <a:solidFill>
                  <a:schemeClr val="dk1"/>
                </a:solidFill>
                <a:latin typeface="+mn-ea"/>
                <a:cs typeface="+mn-ea"/>
                <a:sym typeface="Arial" panose="020B0604020202020204" pitchFamily="34" charset="0"/>
              </a:rPr>
              <a:t>集中团检</a:t>
            </a:r>
            <a:r>
              <a:rPr lang="zh-CN" altLang="en-US" sz="1400" b="1">
                <a:latin typeface="+mn-ea"/>
                <a:cs typeface="+mn-ea"/>
              </a:rPr>
              <a:t>时间：</a:t>
            </a:r>
            <a:r>
              <a:rPr lang="zh-CN" altLang="en-US" sz="1400">
                <a:latin typeface="+mn-ea"/>
                <a:cs typeface="+mn-ea"/>
              </a:rPr>
              <a:t>6月17日-6月20日</a:t>
            </a:r>
            <a:endParaRPr lang="zh-CN" altLang="en-US" sz="1400">
              <a:latin typeface="+mn-ea"/>
              <a:cs typeface="+mn-ea"/>
            </a:endParaRPr>
          </a:p>
          <a:p>
            <a:pPr>
              <a:lnSpc>
                <a:spcPct val="150000"/>
              </a:lnSpc>
            </a:pPr>
            <a:r>
              <a:rPr lang="zh-CN" altLang="en-US" sz="1400">
                <a:latin typeface="+mn-ea"/>
                <a:cs typeface="+mn-ea"/>
              </a:rPr>
              <a:t> </a:t>
            </a:r>
            <a:r>
              <a:rPr lang="zh-CN" altLang="en-US" sz="1400" b="1">
                <a:solidFill>
                  <a:srgbClr val="438BC2"/>
                </a:solidFill>
                <a:latin typeface="+mn-ea"/>
                <a:cs typeface="+mn-ea"/>
              </a:rPr>
              <a:t>另开放</a:t>
            </a:r>
            <a:r>
              <a:rPr lang="zh-CN" altLang="en-US" sz="1400" b="1">
                <a:solidFill>
                  <a:schemeClr val="tx1"/>
                </a:solidFill>
                <a:latin typeface="+mn-ea"/>
                <a:cs typeface="+mn-ea"/>
              </a:rPr>
              <a:t>杨浦分院：7、8、9月免约</a:t>
            </a:r>
            <a:endParaRPr lang="zh-CN" altLang="en-US" sz="1400" b="1" spc="160" dirty="0">
              <a:solidFill>
                <a:schemeClr val="tx1"/>
              </a:solidFill>
              <a:latin typeface="+mn-ea"/>
              <a:cs typeface="+mn-ea"/>
              <a:sym typeface="Arial" panose="020B0604020202020204" pitchFamily="34" charset="0"/>
            </a:endParaRPr>
          </a:p>
        </p:txBody>
      </p:sp>
      <p:sp>
        <p:nvSpPr>
          <p:cNvPr id="13" name="文本框 12"/>
          <p:cNvSpPr txBox="1"/>
          <p:nvPr>
            <p:custDataLst>
              <p:tags r:id="rId8"/>
            </p:custDataLst>
          </p:nvPr>
        </p:nvSpPr>
        <p:spPr>
          <a:xfrm>
            <a:off x="6287135" y="3701415"/>
            <a:ext cx="5476875" cy="2872740"/>
          </a:xfrm>
          <a:prstGeom prst="rect">
            <a:avLst/>
          </a:prstGeom>
          <a:noFill/>
        </p:spPr>
        <p:txBody>
          <a:bodyPr wrap="square" lIns="91440" tIns="45720" rIns="91440" bIns="45720" rtlCol="0" anchor="ctr" anchorCtr="0">
            <a:normAutofit/>
          </a:bodyPr>
          <a:p>
            <a:pPr>
              <a:lnSpc>
                <a:spcPct val="150000"/>
              </a:lnSpc>
            </a:pPr>
            <a:r>
              <a:rPr lang="zh-CN" altLang="en-US" sz="1400" b="1" spc="160" dirty="0">
                <a:solidFill>
                  <a:schemeClr val="dk1"/>
                </a:solidFill>
                <a:latin typeface="Arial" panose="020B0604020202020204" pitchFamily="34" charset="0"/>
                <a:ea typeface="微软雅黑" panose="020B0503020204020204" charset="-122"/>
                <a:sym typeface="Arial" panose="020B0604020202020204" pitchFamily="34" charset="0"/>
              </a:rPr>
              <a:t>预约优势：</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多途径预约，详见体检预约</a:t>
            </a:r>
            <a:endPar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endParaRPr>
          </a:p>
          <a:p>
            <a:pPr>
              <a:lnSpc>
                <a:spcPct val="150000"/>
              </a:lnSpc>
            </a:pPr>
            <a:r>
              <a:rPr lang="zh-CN" altLang="en-US" sz="1400" b="1" spc="160" dirty="0">
                <a:solidFill>
                  <a:schemeClr val="dk1"/>
                </a:solidFill>
                <a:latin typeface="Arial" panose="020B0604020202020204" pitchFamily="34" charset="0"/>
                <a:ea typeface="微软雅黑" panose="020B0503020204020204" charset="-122"/>
                <a:sym typeface="Arial" panose="020B0604020202020204" pitchFamily="34" charset="0"/>
              </a:rPr>
              <a:t>设备优势：</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大多数门店</a:t>
            </a:r>
            <a:r>
              <a:rPr lang="en-US" altLang="zh-CN" sz="1400" spc="160" dirty="0">
                <a:solidFill>
                  <a:schemeClr val="dk1"/>
                </a:solidFill>
                <a:latin typeface="Arial" panose="020B0604020202020204" pitchFamily="34" charset="0"/>
                <a:ea typeface="微软雅黑" panose="020B0503020204020204" charset="-122"/>
                <a:sym typeface="Arial" panose="020B0604020202020204" pitchFamily="34" charset="0"/>
              </a:rPr>
              <a:t>2</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台</a:t>
            </a:r>
            <a:r>
              <a:rPr lang="en-US" altLang="zh-CN" sz="1400" spc="160" dirty="0">
                <a:solidFill>
                  <a:schemeClr val="dk1"/>
                </a:solidFill>
                <a:latin typeface="Arial" panose="020B0604020202020204" pitchFamily="34" charset="0"/>
                <a:ea typeface="微软雅黑" panose="020B0503020204020204" charset="-122"/>
                <a:sym typeface="Arial" panose="020B0604020202020204" pitchFamily="34" charset="0"/>
              </a:rPr>
              <a:t>CT</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a:t>
            </a:r>
            <a:r>
              <a:rPr lang="en-US" altLang="zh-CN" sz="1400" spc="160" dirty="0">
                <a:solidFill>
                  <a:schemeClr val="dk1"/>
                </a:solidFill>
                <a:latin typeface="Arial" panose="020B0604020202020204" pitchFamily="34" charset="0"/>
                <a:ea typeface="微软雅黑" panose="020B0503020204020204" charset="-122"/>
                <a:sym typeface="Arial" panose="020B0604020202020204" pitchFamily="34" charset="0"/>
              </a:rPr>
              <a:t>1</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台</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核磁</a:t>
            </a:r>
            <a:endPar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endParaRPr>
          </a:p>
          <a:p>
            <a:pPr>
              <a:lnSpc>
                <a:spcPct val="150000"/>
              </a:lnSpc>
            </a:pPr>
            <a:r>
              <a:rPr lang="zh-CN" altLang="en-US" sz="1400" b="1" spc="160" dirty="0">
                <a:solidFill>
                  <a:schemeClr val="dk1"/>
                </a:solidFill>
                <a:latin typeface="Arial" panose="020B0604020202020204" pitchFamily="34" charset="0"/>
                <a:ea typeface="微软雅黑" panose="020B0503020204020204" charset="-122"/>
                <a:sym typeface="Arial" panose="020B0604020202020204" pitchFamily="34" charset="0"/>
              </a:rPr>
              <a:t>门店优势：</a:t>
            </a:r>
            <a:r>
              <a:rPr lang="en-US" altLang="zh-CN" sz="1400" spc="160" dirty="0">
                <a:solidFill>
                  <a:schemeClr val="dk1"/>
                </a:solidFill>
                <a:latin typeface="Arial" panose="020B0604020202020204" pitchFamily="34" charset="0"/>
                <a:ea typeface="微软雅黑" panose="020B0503020204020204" charset="-122"/>
                <a:sym typeface="Arial" panose="020B0604020202020204" pitchFamily="34" charset="0"/>
              </a:rPr>
              <a:t>22</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家门店，可就近</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选择</a:t>
            </a:r>
            <a:endPar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endParaRPr>
          </a:p>
          <a:p>
            <a:pPr>
              <a:lnSpc>
                <a:spcPct val="150000"/>
              </a:lnSpc>
            </a:pPr>
            <a:r>
              <a:rPr lang="zh-CN" altLang="en-US" sz="1400" b="1" spc="160" dirty="0">
                <a:solidFill>
                  <a:schemeClr val="dk1"/>
                </a:solidFill>
                <a:latin typeface="Arial" panose="020B0604020202020204" pitchFamily="34" charset="0"/>
                <a:ea typeface="微软雅黑" panose="020B0503020204020204" charset="-122"/>
                <a:sym typeface="Arial" panose="020B0604020202020204" pitchFamily="34" charset="0"/>
              </a:rPr>
              <a:t>检验优势：</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自有化验室，标本当天出结果，标本保存</a:t>
            </a:r>
            <a:r>
              <a:rPr lang="en-US" altLang="zh-CN" sz="1400" spc="160" dirty="0">
                <a:solidFill>
                  <a:schemeClr val="dk1"/>
                </a:solidFill>
                <a:latin typeface="Arial" panose="020B0604020202020204" pitchFamily="34" charset="0"/>
                <a:ea typeface="微软雅黑" panose="020B0503020204020204" charset="-122"/>
                <a:sym typeface="Arial" panose="020B0604020202020204" pitchFamily="34" charset="0"/>
              </a:rPr>
              <a:t>7</a:t>
            </a:r>
            <a:endParaRPr lang="en-US" altLang="zh-CN" sz="1400" spc="160" dirty="0">
              <a:solidFill>
                <a:schemeClr val="dk1"/>
              </a:solidFill>
              <a:latin typeface="Arial" panose="020B0604020202020204" pitchFamily="34" charset="0"/>
              <a:ea typeface="微软雅黑" panose="020B0503020204020204" charset="-122"/>
              <a:sym typeface="Arial" panose="020B0604020202020204" pitchFamily="34" charset="0"/>
            </a:endParaRPr>
          </a:p>
          <a:p>
            <a:pPr>
              <a:lnSpc>
                <a:spcPct val="150000"/>
              </a:lnSpc>
            </a:pPr>
            <a:r>
              <a:rPr lang="en-US" altLang="zh-CN" sz="1400" spc="160" dirty="0">
                <a:solidFill>
                  <a:schemeClr val="dk1"/>
                </a:solidFill>
                <a:latin typeface="Arial" panose="020B0604020202020204" pitchFamily="34" charset="0"/>
                <a:ea typeface="微软雅黑" panose="020B0503020204020204" charset="-122"/>
                <a:sym typeface="Arial" panose="020B0604020202020204" pitchFamily="34" charset="0"/>
              </a:rPr>
              <a:t>               </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个工作日，方便复</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检。</a:t>
            </a:r>
            <a:endPar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endParaRPr>
          </a:p>
          <a:p>
            <a:pPr>
              <a:lnSpc>
                <a:spcPct val="150000"/>
              </a:lnSpc>
            </a:pPr>
            <a:r>
              <a:rPr lang="zh-CN" altLang="en-US" sz="1400" b="1" spc="160" dirty="0">
                <a:solidFill>
                  <a:schemeClr val="dk1"/>
                </a:solidFill>
                <a:latin typeface="Arial" panose="020B0604020202020204" pitchFamily="34" charset="0"/>
                <a:ea typeface="微软雅黑" panose="020B0503020204020204" charset="-122"/>
                <a:sym typeface="Arial" panose="020B0604020202020204" pitchFamily="34" charset="0"/>
              </a:rPr>
              <a:t>检后服务：</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绿色就医服务</a:t>
            </a:r>
            <a:endPar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endParaRPr>
          </a:p>
          <a:p>
            <a:pPr>
              <a:lnSpc>
                <a:spcPct val="150000"/>
              </a:lnSpc>
            </a:pPr>
            <a:r>
              <a:rPr lang="zh-CN" altLang="en-US" sz="1400" b="1" spc="160" dirty="0">
                <a:solidFill>
                  <a:schemeClr val="dk1"/>
                </a:solidFill>
                <a:latin typeface="Arial" panose="020B0604020202020204" pitchFamily="34" charset="0"/>
                <a:ea typeface="微软雅黑" panose="020B0503020204020204" charset="-122"/>
                <a:sym typeface="Arial" panose="020B0604020202020204" pitchFamily="34" charset="0"/>
              </a:rPr>
              <a:t>家属服务：</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同员工待</a:t>
            </a:r>
            <a:r>
              <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rPr>
              <a:t>遇</a:t>
            </a:r>
            <a:endParaRPr lang="zh-CN" altLang="en-US" sz="1400"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01" name="文本框 100"/>
          <p:cNvSpPr txBox="1"/>
          <p:nvPr/>
        </p:nvSpPr>
        <p:spPr>
          <a:xfrm>
            <a:off x="423545" y="267970"/>
            <a:ext cx="11436985" cy="829945"/>
          </a:xfrm>
          <a:prstGeom prst="rect">
            <a:avLst/>
          </a:prstGeom>
          <a:noFill/>
          <a:ln w="9525">
            <a:noFill/>
          </a:ln>
        </p:spPr>
        <p:txBody>
          <a:bodyPr wrap="square">
            <a:spAutoFit/>
          </a:bodyPr>
          <a:p>
            <a:pPr marL="0" indent="0">
              <a:lnSpc>
                <a:spcPct val="150000"/>
              </a:lnSpc>
            </a:pPr>
            <a:r>
              <a:rPr lang="zh-CN" altLang="en-US" sz="1600" b="1">
                <a:solidFill>
                  <a:srgbClr val="000000"/>
                </a:solidFill>
                <a:latin typeface="宋体" panose="02010600030101010101" pitchFamily="2" charset="-122"/>
                <a:cs typeface="宋体" panose="02010600030101010101" pitchFamily="2" charset="-122"/>
              </a:rPr>
              <a:t>尊敬的老师</a:t>
            </a:r>
            <a:r>
              <a:rPr lang="en-US" altLang="zh-CN" sz="1600" b="1">
                <a:solidFill>
                  <a:srgbClr val="000000"/>
                </a:solidFill>
                <a:latin typeface="宋体" panose="02010600030101010101" pitchFamily="2" charset="-122"/>
                <a:cs typeface="宋体" panose="02010600030101010101" pitchFamily="2" charset="-122"/>
              </a:rPr>
              <a:t>,</a:t>
            </a:r>
            <a:r>
              <a:rPr lang="zh-CN" altLang="en-US" sz="1600" b="1">
                <a:solidFill>
                  <a:srgbClr val="000000"/>
                </a:solidFill>
                <a:latin typeface="宋体" panose="02010600030101010101" pitchFamily="2" charset="-122"/>
                <a:cs typeface="宋体" panose="02010600030101010101" pitchFamily="2" charset="-122"/>
              </a:rPr>
              <a:t>您好！</a:t>
            </a:r>
            <a:r>
              <a:rPr lang="zh-CN" altLang="en-US" sz="1600" b="0">
                <a:solidFill>
                  <a:srgbClr val="000000"/>
                </a:solidFill>
                <a:latin typeface="宋体" panose="02010600030101010101" pitchFamily="2" charset="-122"/>
                <a:cs typeface="宋体" panose="02010600030101010101" pitchFamily="2" charset="-122"/>
              </a:rPr>
              <a:t>        为了您的身体健康，请于</a:t>
            </a:r>
            <a:r>
              <a:rPr lang="en-US" altLang="zh-CN" sz="1600" b="1">
                <a:solidFill>
                  <a:srgbClr val="000000"/>
                </a:solidFill>
                <a:latin typeface="宋体" panose="02010600030101010101" pitchFamily="2" charset="-122"/>
                <a:cs typeface="宋体" panose="02010600030101010101" pitchFamily="2" charset="-122"/>
              </a:rPr>
              <a:t>2024.6.15</a:t>
            </a:r>
            <a:r>
              <a:rPr lang="zh-CN" altLang="en-US" sz="1600" b="0">
                <a:solidFill>
                  <a:srgbClr val="000000"/>
                </a:solidFill>
                <a:latin typeface="宋体" panose="02010600030101010101" pitchFamily="2" charset="-122"/>
                <a:cs typeface="宋体" panose="02010600030101010101" pitchFamily="2" charset="-122"/>
              </a:rPr>
              <a:t>日至</a:t>
            </a:r>
            <a:r>
              <a:rPr lang="en-US" altLang="zh-CN" sz="1600" b="1">
                <a:solidFill>
                  <a:srgbClr val="000000"/>
                </a:solidFill>
                <a:latin typeface="宋体" panose="02010600030101010101" pitchFamily="2" charset="-122"/>
                <a:cs typeface="宋体" panose="02010600030101010101" pitchFamily="2" charset="-122"/>
              </a:rPr>
              <a:t>2024.9.30</a:t>
            </a:r>
            <a:r>
              <a:rPr lang="zh-CN" altLang="en-US" sz="1600" b="0">
                <a:solidFill>
                  <a:srgbClr val="000000"/>
                </a:solidFill>
                <a:latin typeface="宋体" panose="02010600030101010101" pitchFamily="2" charset="-122"/>
                <a:cs typeface="宋体" panose="02010600030101010101" pitchFamily="2" charset="-122"/>
              </a:rPr>
              <a:t>日到美年进行健康体检，体检当天请空腹并带好身份证。</a:t>
            </a:r>
            <a:endParaRPr lang="zh-CN" altLang="en-US" sz="1600"/>
          </a:p>
        </p:txBody>
      </p:sp>
    </p:spTree>
    <p:custDataLst>
      <p:tags r:id="rId9"/>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 name="矩形 1"/>
          <p:cNvSpPr/>
          <p:nvPr>
            <p:custDataLst>
              <p:tags r:id="rId2"/>
            </p:custDataLst>
          </p:nvPr>
        </p:nvSpPr>
        <p:spPr>
          <a:xfrm>
            <a:off x="0" y="481330"/>
            <a:ext cx="7580630" cy="647700"/>
          </a:xfrm>
          <a:prstGeom prst="rect">
            <a:avLst/>
          </a:prstGeom>
          <a:solidFill>
            <a:srgbClr val="438BC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7" name="矩形 6"/>
          <p:cNvSpPr/>
          <p:nvPr>
            <p:custDataLst>
              <p:tags r:id="rId3"/>
            </p:custDataLst>
          </p:nvPr>
        </p:nvSpPr>
        <p:spPr>
          <a:xfrm>
            <a:off x="0" y="481965"/>
            <a:ext cx="211455" cy="647065"/>
          </a:xfrm>
          <a:prstGeom prst="rect">
            <a:avLst/>
          </a:prstGeom>
          <a:solidFill>
            <a:srgbClr val="438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4"/>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custDataLst>
              <p:tags r:id="rId5"/>
            </p:custDataLst>
          </p:nvPr>
        </p:nvSpPr>
        <p:spPr>
          <a:xfrm>
            <a:off x="211461" y="481342"/>
            <a:ext cx="7162851" cy="762000"/>
          </a:xfrm>
          <a:prstGeom prst="rect">
            <a:avLst/>
          </a:prstGeom>
          <a:noFill/>
        </p:spPr>
        <p:txBody>
          <a:bodyPr wrap="square" lIns="91440" tIns="45720" rIns="91440" bIns="45720" rtlCol="0" anchor="ctr" anchorCtr="0">
            <a:normAutofit/>
          </a:bodyPr>
          <a:lstStyle/>
          <a:p>
            <a:r>
              <a:rPr lang="zh-CN" altLang="en-US" sz="2800" b="1" spc="160" dirty="0">
                <a:solidFill>
                  <a:schemeClr val="dk1"/>
                </a:solidFill>
                <a:latin typeface="Arial" panose="020B0604020202020204" pitchFamily="34" charset="0"/>
                <a:ea typeface="微软雅黑" panose="020B0503020204020204" charset="-122"/>
                <a:sym typeface="Arial" panose="020B0604020202020204" pitchFamily="34" charset="0"/>
              </a:rPr>
              <a:t>一、体检预约</a:t>
            </a:r>
            <a:endParaRPr lang="zh-CN" altLang="en-US" sz="2800"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12" name="表格 11"/>
          <p:cNvGraphicFramePr/>
          <p:nvPr>
            <p:custDataLst>
              <p:tags r:id="rId6"/>
            </p:custDataLst>
          </p:nvPr>
        </p:nvGraphicFramePr>
        <p:xfrm>
          <a:off x="2833688" y="4733290"/>
          <a:ext cx="2479675" cy="3340100"/>
        </p:xfrm>
        <a:graphic>
          <a:graphicData uri="http://schemas.openxmlformats.org/drawingml/2006/table">
            <a:tbl>
              <a:tblPr/>
              <a:tblGrid>
                <a:gridCol w="0"/>
                <a:gridCol w="0"/>
              </a:tblGrid>
              <a:tr h="0">
                <a:tc>
                  <a:txBody>
                    <a:bodyPr/>
                    <a:p>
                      <a:pPr indent="0">
                        <a:buNone/>
                      </a:pPr>
                      <a:endParaRPr lang="zh-CN" altLang="en-US" b="0"/>
                    </a:p>
                  </a:txBody>
                  <a:tcPr>
                    <a:lnL>
                      <a:noFill/>
                    </a:lnL>
                    <a:lnR>
                      <a:noFill/>
                    </a:lnR>
                    <a:lnT cap="flat">
                      <a:noFill/>
                    </a:lnT>
                    <a:lnB cap="flat">
                      <a:noFill/>
                    </a:lnB>
                    <a:lnTlToBr>
                      <a:noFill/>
                    </a:lnTlToBr>
                    <a:lnBlToTr>
                      <a:noFill/>
                    </a:lnBlToTr>
                    <a:noFill/>
                  </a:tcPr>
                </a:tc>
                <a:tc>
                  <a:txBody>
                    <a:bodyPr/>
                    <a:p>
                      <a:pPr>
                        <a:buNone/>
                      </a:pPr>
                      <a:endParaRPr lang="zh-CN" altLang="en-US"/>
                    </a:p>
                  </a:txBody>
                  <a:tcPr>
                    <a:lnL>
                      <a:noFill/>
                    </a:lnL>
                    <a:lnR>
                      <a:noFill/>
                    </a:lnR>
                    <a:lnT>
                      <a:noFill/>
                    </a:lnT>
                    <a:lnB cap="flat">
                      <a:noFill/>
                    </a:lnB>
                    <a:lnTlToBr>
                      <a:noFill/>
                    </a:lnTlToBr>
                    <a:lnBlToTr>
                      <a:noFill/>
                    </a:lnBlToTr>
                    <a:solidFill>
                      <a:srgbClr val="FFFFFF"/>
                    </a:solidFill>
                  </a:tcPr>
                </a:tc>
              </a:tr>
              <a:tr h="0">
                <a:tc>
                  <a:txBody>
                    <a:bodyPr/>
                    <a:p>
                      <a:pPr indent="0">
                        <a:buNone/>
                      </a:pPr>
                      <a:endParaRPr lang="zh-CN" altLang="en-US"/>
                    </a:p>
                  </a:txBody>
                  <a:tcPr>
                    <a:lnL>
                      <a:noFill/>
                    </a:lnL>
                    <a:lnR>
                      <a:noFill/>
                    </a:lnR>
                    <a:lnT cap="flat">
                      <a:noFill/>
                    </a:lnT>
                    <a:lnB cap="flat">
                      <a:noFill/>
                    </a:lnB>
                    <a:lnTlToBr>
                      <a:noFill/>
                    </a:lnTlToBr>
                    <a:lnBlToTr>
                      <a:noFill/>
                    </a:lnBlToTr>
                    <a:noFill/>
                  </a:tcPr>
                </a:tc>
                <a:tc>
                  <a:txBody>
                    <a:bodyPr/>
                    <a:p>
                      <a:pPr indent="0">
                        <a:buNone/>
                      </a:pPr>
                      <a:endParaRPr lang="zh-CN" altLang="en-US"/>
                    </a:p>
                  </a:txBody>
                  <a:tcPr>
                    <a:lnL>
                      <a:noFill/>
                    </a:lnL>
                    <a:lnR cap="flat">
                      <a:noFill/>
                    </a:lnR>
                    <a:lnT cap="flat">
                      <a:noFill/>
                    </a:lnT>
                    <a:lnB cap="flat">
                      <a:noFill/>
                    </a:lnB>
                    <a:lnTlToBr>
                      <a:noFill/>
                    </a:lnTlToBr>
                    <a:lnBlToTr>
                      <a:noFill/>
                    </a:lnBlToTr>
                    <a:noFill/>
                  </a:tcPr>
                </a:tc>
              </a:tr>
            </a:tbl>
          </a:graphicData>
        </a:graphic>
      </p:graphicFrame>
      <p:graphicFrame>
        <p:nvGraphicFramePr>
          <p:cNvPr id="18" name="表格 17"/>
          <p:cNvGraphicFramePr/>
          <p:nvPr/>
        </p:nvGraphicFramePr>
        <p:xfrm>
          <a:off x="421640" y="1414780"/>
          <a:ext cx="11348720" cy="5031105"/>
        </p:xfrm>
        <a:graphic>
          <a:graphicData uri="http://schemas.openxmlformats.org/drawingml/2006/table">
            <a:tbl>
              <a:tblPr firstRow="1" bandRow="1">
                <a:tableStyleId>{6E25E649-3F16-4E02-A733-19D2CDBF48F0}</a:tableStyleId>
              </a:tblPr>
              <a:tblGrid>
                <a:gridCol w="4481830"/>
                <a:gridCol w="3371850"/>
                <a:gridCol w="3495040"/>
              </a:tblGrid>
              <a:tr h="449580">
                <a:tc>
                  <a:txBody>
                    <a:bodyPr/>
                    <a:p>
                      <a:pPr indent="0" algn="ctr">
                        <a:lnSpc>
                          <a:spcPct val="150000"/>
                        </a:lnSpc>
                        <a:buNone/>
                      </a:pPr>
                      <a:r>
                        <a:rPr lang="zh-CN" altLang="en-US"/>
                        <a:t>散约</a:t>
                      </a:r>
                      <a:endParaRPr lang="zh-CN" altLang="en-US"/>
                    </a:p>
                  </a:txBody>
                  <a:tcPr>
                    <a:lnL w="12700">
                      <a:solidFill>
                        <a:schemeClr val="bg1"/>
                      </a:solidFill>
                      <a:prstDash val="solid"/>
                    </a:lnL>
                    <a:lnR w="12700">
                      <a:solidFill>
                        <a:schemeClr val="bg1"/>
                      </a:solidFill>
                      <a:prstDash val="solid"/>
                    </a:lnR>
                    <a:lnT w="12700" cmpd="sng">
                      <a:solidFill>
                        <a:schemeClr val="bg1"/>
                      </a:solidFill>
                      <a:prstDash val="solid"/>
                    </a:lnT>
                    <a:lnB w="12700" cmpd="sng">
                      <a:solidFill>
                        <a:schemeClr val="bg1"/>
                      </a:solidFill>
                      <a:prstDash val="solid"/>
                    </a:lnB>
                    <a:solidFill>
                      <a:srgbClr val="5E9BCA"/>
                    </a:solidFill>
                  </a:tcPr>
                </a:tc>
                <a:tc>
                  <a:txBody>
                    <a:bodyPr/>
                    <a:p>
                      <a:pPr algn="ctr">
                        <a:lnSpc>
                          <a:spcPct val="150000"/>
                        </a:lnSpc>
                        <a:buNone/>
                      </a:pPr>
                      <a:r>
                        <a:rPr lang="zh-CN" altLang="en-US"/>
                        <a:t>在职、退休集中体检安排</a:t>
                      </a:r>
                      <a:endParaRPr lang="zh-CN" altLang="en-US"/>
                    </a:p>
                  </a:txBody>
                  <a:tcPr>
                    <a:lnL w="12700">
                      <a:solidFill>
                        <a:schemeClr val="bg1"/>
                      </a:solidFill>
                      <a:prstDash val="solid"/>
                    </a:lnL>
                    <a:lnR w="12700">
                      <a:solidFill>
                        <a:schemeClr val="bg1"/>
                      </a:solidFill>
                      <a:prstDash val="solid"/>
                    </a:lnR>
                    <a:lnT w="12700" cmpd="sng">
                      <a:solidFill>
                        <a:schemeClr val="bg1"/>
                      </a:solidFill>
                      <a:prstDash val="solid"/>
                    </a:lnT>
                    <a:lnB w="12700" cmpd="sng">
                      <a:solidFill>
                        <a:schemeClr val="bg1"/>
                      </a:solidFill>
                      <a:prstDash val="solid"/>
                    </a:lnB>
                    <a:solidFill>
                      <a:srgbClr val="5E9BCA"/>
                    </a:solidFill>
                  </a:tcPr>
                </a:tc>
                <a:tc>
                  <a:txBody>
                    <a:bodyPr/>
                    <a:p>
                      <a:pPr algn="ctr">
                        <a:lnSpc>
                          <a:spcPct val="150000"/>
                        </a:lnSpc>
                        <a:buNone/>
                      </a:pPr>
                      <a:r>
                        <a:rPr lang="zh-CN" altLang="en-US">
                          <a:solidFill>
                            <a:schemeClr val="bg1"/>
                          </a:solidFill>
                        </a:rPr>
                        <a:t>高知集中体检安排</a:t>
                      </a:r>
                      <a:endParaRPr lang="zh-CN" altLang="en-US">
                        <a:solidFill>
                          <a:schemeClr val="bg1"/>
                        </a:solidFill>
                      </a:endParaRPr>
                    </a:p>
                  </a:txBody>
                  <a:tcPr>
                    <a:lnL w="12700">
                      <a:solidFill>
                        <a:schemeClr val="bg1"/>
                      </a:solidFill>
                      <a:prstDash val="solid"/>
                    </a:lnL>
                    <a:lnR w="12700">
                      <a:solidFill>
                        <a:schemeClr val="bg1"/>
                      </a:solidFill>
                      <a:prstDash val="solid"/>
                    </a:lnR>
                    <a:lnT w="12700" cmpd="sng">
                      <a:solidFill>
                        <a:schemeClr val="bg1"/>
                      </a:solidFill>
                      <a:prstDash val="solid"/>
                    </a:lnT>
                    <a:lnB w="12700" cmpd="sng">
                      <a:solidFill>
                        <a:schemeClr val="bg1"/>
                      </a:solidFill>
                      <a:prstDash val="solid"/>
                    </a:lnB>
                    <a:solidFill>
                      <a:srgbClr val="5E9BCA"/>
                    </a:solidFill>
                  </a:tcPr>
                </a:tc>
              </a:tr>
              <a:tr h="4528185">
                <a:tc>
                  <a:txBody>
                    <a:bodyPr/>
                    <a:p>
                      <a:pPr>
                        <a:lnSpc>
                          <a:spcPct val="130000"/>
                        </a:lnSpc>
                        <a:buNone/>
                      </a:pPr>
                      <a:r>
                        <a:rPr lang="en-US" sz="1400" b="1"/>
                        <a:t>1.体检时间:</a:t>
                      </a:r>
                      <a:r>
                        <a:rPr lang="en-US" sz="1400"/>
                        <a:t>2024.6.15-9.30（散约请提前3天）</a:t>
                      </a:r>
                      <a:endParaRPr lang="en-US" sz="1400"/>
                    </a:p>
                    <a:p>
                      <a:pPr>
                        <a:lnSpc>
                          <a:spcPct val="130000"/>
                        </a:lnSpc>
                        <a:buNone/>
                      </a:pPr>
                      <a:r>
                        <a:rPr lang="en-US" sz="1400" b="1"/>
                        <a:t>2.预约方式：</a:t>
                      </a:r>
                      <a:endParaRPr lang="en-US" sz="1400" b="1"/>
                    </a:p>
                    <a:p>
                      <a:pPr>
                        <a:lnSpc>
                          <a:spcPct val="130000"/>
                        </a:lnSpc>
                        <a:buNone/>
                      </a:pPr>
                      <a:r>
                        <a:rPr lang="en-US" sz="1400" b="1"/>
                        <a:t>1)服务专员：</a:t>
                      </a:r>
                      <a:r>
                        <a:rPr lang="en-US" sz="1400"/>
                        <a:t>沈女士     13120715285</a:t>
                      </a:r>
                      <a:endParaRPr lang="en-US" sz="1400"/>
                    </a:p>
                    <a:p>
                      <a:pPr>
                        <a:lnSpc>
                          <a:spcPct val="130000"/>
                        </a:lnSpc>
                        <a:buNone/>
                      </a:pPr>
                      <a:r>
                        <a:rPr lang="en-US" sz="1400"/>
                        <a:t>                     陈女士     18802109123</a:t>
                      </a:r>
                      <a:endParaRPr lang="en-US" sz="1400"/>
                    </a:p>
                    <a:p>
                      <a:pPr>
                        <a:lnSpc>
                          <a:spcPct val="130000"/>
                        </a:lnSpc>
                        <a:buNone/>
                      </a:pPr>
                      <a:r>
                        <a:rPr lang="en-US" sz="1400" b="1"/>
                        <a:t> 2)预约热线:</a:t>
                      </a:r>
                      <a:r>
                        <a:rPr lang="en-US" sz="1400"/>
                        <a:t> 4006808855（周一至周日7:00-21:00，法定节假日无体检预约及体检服务）</a:t>
                      </a:r>
                      <a:endParaRPr lang="en-US" sz="1400"/>
                    </a:p>
                    <a:p>
                      <a:pPr>
                        <a:lnSpc>
                          <a:spcPct val="130000"/>
                        </a:lnSpc>
                        <a:buNone/>
                      </a:pPr>
                      <a:r>
                        <a:rPr lang="en-US" sz="1400" b="1"/>
                        <a:t>3）手机预约：</a:t>
                      </a:r>
                      <a:endParaRPr lang="en-US" sz="1400" b="1"/>
                    </a:p>
                    <a:p>
                      <a:pPr>
                        <a:lnSpc>
                          <a:spcPct val="130000"/>
                        </a:lnSpc>
                        <a:buNone/>
                      </a:pPr>
                      <a:r>
                        <a:rPr lang="en-US" sz="1400"/>
                        <a:t>        a）微信公众号“美年大健康”-预约体检-姓名-身份证号-预约。   </a:t>
                      </a:r>
                      <a:endParaRPr lang="en-US" sz="1400"/>
                    </a:p>
                    <a:p>
                      <a:pPr>
                        <a:lnSpc>
                          <a:spcPct val="130000"/>
                        </a:lnSpc>
                        <a:buNone/>
                      </a:pPr>
                      <a:r>
                        <a:rPr lang="en-US" sz="1400"/>
                        <a:t>        b)扫码预约4）网上预约：预约。</a:t>
                      </a:r>
                      <a:endParaRPr lang="zh-CN" altLang="en-US" sz="1400"/>
                    </a:p>
                    <a:p>
                      <a:pPr>
                        <a:buNone/>
                      </a:pPr>
                      <a:endParaRPr lang="zh-CN" altLang="en-US" sz="1400"/>
                    </a:p>
                  </a:txBody>
                  <a:tcPr>
                    <a:lnL w="12700">
                      <a:solidFill>
                        <a:schemeClr val="bg1"/>
                      </a:solidFill>
                      <a:prstDash val="solid"/>
                    </a:lnL>
                    <a:lnR w="12700">
                      <a:solidFill>
                        <a:schemeClr val="bg1"/>
                      </a:solidFill>
                      <a:prstDash val="solid"/>
                    </a:lnR>
                    <a:lnT w="12700">
                      <a:solidFill>
                        <a:schemeClr val="bg1"/>
                      </a:solidFill>
                      <a:prstDash val="solid"/>
                    </a:lnT>
                    <a:lnB w="12700" cmpd="sng">
                      <a:solidFill>
                        <a:schemeClr val="bg1"/>
                      </a:solidFill>
                      <a:prstDash val="solid"/>
                    </a:lnB>
                    <a:solidFill>
                      <a:srgbClr val="D0DFEB">
                        <a:alpha val="68235"/>
                      </a:srgbClr>
                    </a:solidFill>
                  </a:tcPr>
                </a:tc>
                <a:tc>
                  <a:txBody>
                    <a:bodyPr/>
                    <a:p>
                      <a:pPr>
                        <a:lnSpc>
                          <a:spcPct val="150000"/>
                        </a:lnSpc>
                        <a:buNone/>
                      </a:pPr>
                      <a:r>
                        <a:rPr lang="en-US" sz="1400" b="1"/>
                        <a:t>集中团检时间：</a:t>
                      </a:r>
                      <a:endParaRPr lang="en-US" sz="1400" b="1"/>
                    </a:p>
                    <a:p>
                      <a:pPr>
                        <a:lnSpc>
                          <a:spcPct val="150000"/>
                        </a:lnSpc>
                        <a:buNone/>
                      </a:pPr>
                      <a:r>
                        <a:rPr lang="en-US" sz="1400" b="1"/>
                        <a:t>1.杨浦分院：</a:t>
                      </a:r>
                      <a:r>
                        <a:rPr lang="en-US" sz="1400"/>
                        <a:t>6月</a:t>
                      </a:r>
                      <a:r>
                        <a:rPr lang="en-US" sz="1400" u="sng">
                          <a:uFill>
                            <a:solidFill>
                              <a:srgbClr val="000000"/>
                            </a:solidFill>
                          </a:uFill>
                        </a:rPr>
                        <a:t>17、18、19、20、24、25、26、27</a:t>
                      </a:r>
                      <a:r>
                        <a:rPr lang="en-US" sz="1400"/>
                        <a:t>日（请在5月31日前，扫下方二维码登记）</a:t>
                      </a:r>
                      <a:endParaRPr lang="en-US" sz="1400"/>
                    </a:p>
                    <a:p>
                      <a:pPr>
                        <a:lnSpc>
                          <a:spcPct val="150000"/>
                        </a:lnSpc>
                        <a:buNone/>
                      </a:pPr>
                      <a:r>
                        <a:rPr lang="en-US" sz="1400" b="1"/>
                        <a:t> </a:t>
                      </a:r>
                      <a:endParaRPr lang="en-US" sz="1400" b="1"/>
                    </a:p>
                    <a:p>
                      <a:pPr>
                        <a:lnSpc>
                          <a:spcPct val="150000"/>
                        </a:lnSpc>
                        <a:buNone/>
                      </a:pPr>
                      <a:endParaRPr lang="en-US" sz="1400" b="1"/>
                    </a:p>
                    <a:p>
                      <a:pPr>
                        <a:lnSpc>
                          <a:spcPct val="150000"/>
                        </a:lnSpc>
                        <a:buNone/>
                      </a:pPr>
                      <a:endParaRPr lang="en-US" sz="1400" b="1"/>
                    </a:p>
                    <a:p>
                      <a:pPr>
                        <a:lnSpc>
                          <a:spcPct val="150000"/>
                        </a:lnSpc>
                        <a:buNone/>
                      </a:pPr>
                      <a:endParaRPr lang="en-US" sz="1400" b="1"/>
                    </a:p>
                    <a:p>
                      <a:pPr>
                        <a:lnSpc>
                          <a:spcPct val="150000"/>
                        </a:lnSpc>
                        <a:buNone/>
                      </a:pPr>
                      <a:endParaRPr lang="en-US" sz="1400" b="1"/>
                    </a:p>
                    <a:p>
                      <a:pPr>
                        <a:lnSpc>
                          <a:spcPct val="150000"/>
                        </a:lnSpc>
                        <a:buNone/>
                      </a:pPr>
                      <a:r>
                        <a:rPr lang="en-US" sz="1400" b="1"/>
                        <a:t>2.杨浦分院7、8、9</a:t>
                      </a:r>
                      <a:r>
                        <a:rPr lang="zh-CN" altLang="en-US" sz="1400" b="1"/>
                        <a:t>月</a:t>
                      </a:r>
                      <a:r>
                        <a:rPr lang="en-US" sz="1400" b="1"/>
                        <a:t>：</a:t>
                      </a:r>
                      <a:r>
                        <a:rPr lang="en-US" sz="1400" u="sng">
                          <a:uFill>
                            <a:solidFill>
                              <a:srgbClr val="000000"/>
                            </a:solidFill>
                          </a:uFill>
                        </a:rPr>
                        <a:t>周一、二、三、四，</a:t>
                      </a:r>
                      <a:r>
                        <a:rPr lang="en-US" sz="1400"/>
                        <a:t>（</a:t>
                      </a:r>
                      <a:r>
                        <a:rPr lang="en-US" sz="1400" b="1"/>
                        <a:t>免约</a:t>
                      </a:r>
                      <a:r>
                        <a:rPr lang="en-US" sz="1400"/>
                        <a:t>，带好身份证前台登记）</a:t>
                      </a:r>
                      <a:endParaRPr lang="en-US" altLang="en-US" sz="1400"/>
                    </a:p>
                    <a:p>
                      <a:pPr>
                        <a:buNone/>
                      </a:pPr>
                      <a:endParaRPr lang="en-US" altLang="en-US" sz="1400"/>
                    </a:p>
                    <a:p>
                      <a:pPr>
                        <a:buNone/>
                      </a:pPr>
                      <a:endParaRPr lang="en-US" altLang="en-US" sz="1400"/>
                    </a:p>
                  </a:txBody>
                  <a:tcPr>
                    <a:lnL w="12700">
                      <a:solidFill>
                        <a:schemeClr val="bg1"/>
                      </a:solidFill>
                      <a:prstDash val="solid"/>
                    </a:lnL>
                    <a:lnR w="12700">
                      <a:solidFill>
                        <a:schemeClr val="bg1"/>
                      </a:solidFill>
                      <a:prstDash val="solid"/>
                    </a:lnR>
                    <a:lnT w="12700">
                      <a:solidFill>
                        <a:schemeClr val="bg1"/>
                      </a:solidFill>
                      <a:prstDash val="solid"/>
                    </a:lnT>
                    <a:lnB w="12700" cmpd="sng">
                      <a:solidFill>
                        <a:schemeClr val="bg1"/>
                      </a:solidFill>
                      <a:prstDash val="solid"/>
                    </a:lnB>
                    <a:solidFill>
                      <a:srgbClr val="B8CEE0">
                        <a:alpha val="76078"/>
                      </a:srgbClr>
                    </a:solidFill>
                  </a:tcPr>
                </a:tc>
                <a:tc>
                  <a:txBody>
                    <a:bodyPr/>
                    <a:p>
                      <a:pPr>
                        <a:lnSpc>
                          <a:spcPct val="150000"/>
                        </a:lnSpc>
                        <a:buNone/>
                      </a:pPr>
                      <a:r>
                        <a:rPr lang="zh-CN" altLang="en-US" sz="1400" b="1"/>
                        <a:t>集中团检时间：</a:t>
                      </a:r>
                      <a:r>
                        <a:rPr lang="en-US" altLang="zh-CN" sz="1400" b="0"/>
                        <a:t>2024</a:t>
                      </a:r>
                      <a:r>
                        <a:rPr lang="zh-CN" altLang="en-US" sz="1400" b="0"/>
                        <a:t>年</a:t>
                      </a:r>
                      <a:r>
                        <a:rPr lang="en-US" altLang="zh-CN" sz="1400" b="0" u="sng"/>
                        <a:t>6</a:t>
                      </a:r>
                      <a:r>
                        <a:rPr lang="zh-CN" altLang="en-US" sz="1400" b="0" u="sng"/>
                        <a:t>月</a:t>
                      </a:r>
                      <a:r>
                        <a:rPr lang="en-US" altLang="zh-CN" sz="1400" b="0" u="sng"/>
                        <a:t>18</a:t>
                      </a:r>
                      <a:r>
                        <a:rPr lang="zh-CN" altLang="en-US" sz="1400" b="0" u="sng"/>
                        <a:t>、</a:t>
                      </a:r>
                      <a:r>
                        <a:rPr lang="en-US" altLang="zh-CN" sz="1400" b="0" u="sng"/>
                        <a:t>20</a:t>
                      </a:r>
                      <a:r>
                        <a:rPr lang="zh-CN" altLang="en-US" sz="1400" b="0" u="sng"/>
                        <a:t>日</a:t>
                      </a:r>
                      <a:endParaRPr lang="zh-CN" altLang="en-US" sz="1400" b="0" u="sng"/>
                    </a:p>
                    <a:p>
                      <a:pPr>
                        <a:lnSpc>
                          <a:spcPct val="150000"/>
                        </a:lnSpc>
                        <a:buNone/>
                      </a:pPr>
                      <a:r>
                        <a:rPr lang="en-US" altLang="zh-CN" sz="1400" b="0"/>
                        <a:t>                        </a:t>
                      </a:r>
                      <a:r>
                        <a:rPr lang="en-US" altLang="zh-CN" sz="1400" b="0" u="sng"/>
                        <a:t> 9</a:t>
                      </a:r>
                      <a:r>
                        <a:rPr lang="zh-CN" altLang="en-US" sz="1400" b="0" u="sng"/>
                        <a:t>月</a:t>
                      </a:r>
                      <a:r>
                        <a:rPr lang="en-US" altLang="zh-CN" sz="1400" b="0" u="sng"/>
                        <a:t>19</a:t>
                      </a:r>
                      <a:r>
                        <a:rPr lang="zh-CN" altLang="en-US" sz="1400" b="0" u="sng"/>
                        <a:t>日</a:t>
                      </a:r>
                      <a:r>
                        <a:rPr lang="zh-CN" altLang="en-US" sz="1400" b="0"/>
                        <a:t>（</a:t>
                      </a:r>
                      <a:r>
                        <a:rPr lang="zh-CN" altLang="en-US" sz="1400"/>
                        <a:t>专车接送）</a:t>
                      </a:r>
                      <a:endParaRPr lang="zh-CN" altLang="en-US" sz="1400"/>
                    </a:p>
                    <a:p>
                      <a:pPr>
                        <a:lnSpc>
                          <a:spcPct val="150000"/>
                        </a:lnSpc>
                        <a:buNone/>
                      </a:pPr>
                      <a:r>
                        <a:rPr lang="zh-CN" altLang="en-US" sz="1400" b="1"/>
                        <a:t>上车地址：</a:t>
                      </a:r>
                      <a:r>
                        <a:rPr lang="zh-CN" altLang="en-US" sz="1400" b="0"/>
                        <a:t>军工路</a:t>
                      </a:r>
                      <a:r>
                        <a:rPr lang="en-US" altLang="zh-CN" sz="1400" b="0"/>
                        <a:t>516</a:t>
                      </a:r>
                      <a:r>
                        <a:rPr lang="zh-CN" altLang="en-US" sz="1400" b="0"/>
                        <a:t>号</a:t>
                      </a:r>
                      <a:endParaRPr lang="zh-CN" altLang="en-US" sz="1400" b="1"/>
                    </a:p>
                    <a:p>
                      <a:pPr>
                        <a:lnSpc>
                          <a:spcPct val="150000"/>
                        </a:lnSpc>
                        <a:buNone/>
                      </a:pPr>
                      <a:r>
                        <a:rPr lang="zh-CN" altLang="en-US" sz="1400" b="1"/>
                        <a:t>上车时间：</a:t>
                      </a:r>
                      <a:r>
                        <a:rPr lang="zh-CN" altLang="en-US" sz="1400" b="0"/>
                        <a:t>早上</a:t>
                      </a:r>
                      <a:r>
                        <a:rPr lang="en-US" altLang="zh-CN" sz="1400" b="0"/>
                        <a:t>7:00</a:t>
                      </a:r>
                      <a:endParaRPr lang="zh-CN" altLang="en-US" sz="1400" b="1"/>
                    </a:p>
                    <a:p>
                      <a:pPr>
                        <a:lnSpc>
                          <a:spcPct val="150000"/>
                        </a:lnSpc>
                        <a:buNone/>
                      </a:pPr>
                      <a:r>
                        <a:rPr lang="zh-CN" altLang="en-US" sz="1400" b="1"/>
                        <a:t>奥亚分院：</a:t>
                      </a:r>
                      <a:r>
                        <a:rPr lang="zh-CN" altLang="en-US" sz="1400"/>
                        <a:t>（南京西路818号6楼）</a:t>
                      </a:r>
                      <a:endParaRPr lang="zh-CN" altLang="en-US" sz="1400"/>
                    </a:p>
                    <a:p>
                      <a:pPr>
                        <a:lnSpc>
                          <a:spcPct val="150000"/>
                        </a:lnSpc>
                        <a:buNone/>
                      </a:pPr>
                      <a:endParaRPr lang="zh-CN" altLang="en-US" sz="1400" u="sng"/>
                    </a:p>
                  </a:txBody>
                  <a:tcPr>
                    <a:lnL w="12700">
                      <a:solidFill>
                        <a:schemeClr val="bg1"/>
                      </a:solidFill>
                      <a:prstDash val="solid"/>
                    </a:lnL>
                    <a:lnR w="12700">
                      <a:solidFill>
                        <a:schemeClr val="bg1"/>
                      </a:solidFill>
                      <a:prstDash val="solid"/>
                    </a:lnR>
                    <a:lnT w="12700">
                      <a:solidFill>
                        <a:schemeClr val="bg1"/>
                      </a:solidFill>
                      <a:prstDash val="solid"/>
                    </a:lnT>
                    <a:lnB w="12700" cmpd="sng">
                      <a:solidFill>
                        <a:schemeClr val="bg1"/>
                      </a:solidFill>
                      <a:prstDash val="solid"/>
                    </a:lnB>
                    <a:solidFill>
                      <a:srgbClr val="B3CBDF">
                        <a:alpha val="87059"/>
                      </a:srgbClr>
                    </a:solidFill>
                  </a:tcPr>
                </a:tc>
              </a:tr>
            </a:tbl>
          </a:graphicData>
        </a:graphic>
      </p:graphicFrame>
      <p:pic>
        <p:nvPicPr>
          <p:cNvPr id="19" name="图片 18"/>
          <p:cNvPicPr/>
          <p:nvPr/>
        </p:nvPicPr>
        <p:blipFill>
          <a:blip r:embed="rId7"/>
          <a:stretch>
            <a:fillRect/>
          </a:stretch>
        </p:blipFill>
        <p:spPr>
          <a:xfrm>
            <a:off x="1864995" y="4857750"/>
            <a:ext cx="1270635" cy="1182370"/>
          </a:xfrm>
          <a:prstGeom prst="rect">
            <a:avLst/>
          </a:prstGeom>
          <a:noFill/>
          <a:ln w="9525">
            <a:noFill/>
          </a:ln>
        </p:spPr>
      </p:pic>
      <p:pic>
        <p:nvPicPr>
          <p:cNvPr id="3" name="图片 2"/>
          <p:cNvPicPr>
            <a:picLocks noChangeAspect="1"/>
          </p:cNvPicPr>
          <p:nvPr/>
        </p:nvPicPr>
        <p:blipFill>
          <a:blip r:embed="rId8"/>
          <a:stretch>
            <a:fillRect/>
          </a:stretch>
        </p:blipFill>
        <p:spPr>
          <a:xfrm>
            <a:off x="5690235" y="3338830"/>
            <a:ext cx="1183005" cy="1183005"/>
          </a:xfrm>
          <a:prstGeom prst="rect">
            <a:avLst/>
          </a:prstGeom>
        </p:spPr>
      </p:pic>
    </p:spTree>
    <p:custDataLst>
      <p:tags r:id="rId9"/>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2" name="矩形 21"/>
          <p:cNvSpPr/>
          <p:nvPr>
            <p:custDataLst>
              <p:tags r:id="rId1"/>
            </p:custDataLst>
          </p:nvPr>
        </p:nvSpPr>
        <p:spPr>
          <a:xfrm>
            <a:off x="0" y="386080"/>
            <a:ext cx="7580630" cy="647700"/>
          </a:xfrm>
          <a:prstGeom prst="rect">
            <a:avLst/>
          </a:prstGeom>
          <a:solidFill>
            <a:srgbClr val="438BC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3" name="矩形 22"/>
          <p:cNvSpPr/>
          <p:nvPr>
            <p:custDataLst>
              <p:tags r:id="rId2"/>
            </p:custDataLst>
          </p:nvPr>
        </p:nvSpPr>
        <p:spPr>
          <a:xfrm>
            <a:off x="0" y="386715"/>
            <a:ext cx="211455" cy="647065"/>
          </a:xfrm>
          <a:prstGeom prst="rect">
            <a:avLst/>
          </a:prstGeom>
          <a:solidFill>
            <a:srgbClr val="438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0" name="任意多边形: 形状 28"/>
          <p:cNvSpPr/>
          <p:nvPr>
            <p:custDataLst>
              <p:tags r:id="rId3"/>
            </p:custDataLst>
          </p:nvPr>
        </p:nvSpPr>
        <p:spPr>
          <a:xfrm>
            <a:off x="7181198" y="4206081"/>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1" name="任意多边形: 形状 27"/>
          <p:cNvSpPr/>
          <p:nvPr>
            <p:custDataLst>
              <p:tags r:id="rId4"/>
            </p:custDataLst>
          </p:nvPr>
        </p:nvSpPr>
        <p:spPr>
          <a:xfrm>
            <a:off x="8928752" y="2780507"/>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custDataLst>
              <p:tags r:id="rId5"/>
            </p:custDataLst>
          </p:nvPr>
        </p:nvSpPr>
        <p:spPr>
          <a:xfrm>
            <a:off x="211455" y="328295"/>
            <a:ext cx="3083560" cy="762000"/>
          </a:xfrm>
          <a:prstGeom prst="rect">
            <a:avLst/>
          </a:prstGeom>
          <a:noFill/>
        </p:spPr>
        <p:txBody>
          <a:bodyPr wrap="square" lIns="91440" tIns="45720" rIns="91440" bIns="45720" rtlCol="0" anchor="ctr" anchorCtr="0">
            <a:normAutofit/>
          </a:bodyPr>
          <a:lstStyle/>
          <a:p>
            <a:r>
              <a:rPr lang="zh-CN" altLang="en-US" sz="2855" b="1" spc="160" dirty="0">
                <a:solidFill>
                  <a:schemeClr val="dk1"/>
                </a:solidFill>
                <a:latin typeface="Arial" panose="020B0604020202020204" pitchFamily="34" charset="0"/>
                <a:ea typeface="微软雅黑" panose="020B0503020204020204" charset="-122"/>
                <a:sym typeface="Arial" panose="020B0604020202020204" pitchFamily="34" charset="0"/>
              </a:rPr>
              <a:t>二、体检分</a:t>
            </a:r>
            <a:r>
              <a:rPr lang="zh-CN" altLang="en-US" sz="2855" b="1" spc="160" dirty="0">
                <a:solidFill>
                  <a:schemeClr val="dk1"/>
                </a:solidFill>
                <a:latin typeface="Arial" panose="020B0604020202020204" pitchFamily="34" charset="0"/>
                <a:ea typeface="微软雅黑" panose="020B0503020204020204" charset="-122"/>
                <a:sym typeface="Arial" panose="020B0604020202020204" pitchFamily="34" charset="0"/>
              </a:rPr>
              <a:t>院</a:t>
            </a:r>
            <a:endParaRPr lang="zh-CN" altLang="en-US" sz="2855"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9" name="矩形 1"/>
          <p:cNvSpPr>
            <a:spLocks noChangeArrowheads="1"/>
          </p:cNvSpPr>
          <p:nvPr/>
        </p:nvSpPr>
        <p:spPr bwMode="auto">
          <a:xfrm>
            <a:off x="1833951" y="4755656"/>
            <a:ext cx="7991475" cy="1925814"/>
          </a:xfrm>
          <a:prstGeom prst="rect">
            <a:avLst/>
          </a:prstGeom>
          <a:noFill/>
          <a:ln w="19050">
            <a:solidFill>
              <a:srgbClr val="234487"/>
            </a:solidFill>
            <a:round/>
          </a:ln>
        </p:spPr>
        <p:txBody>
          <a:bodyPr wrap="none" anchor="ctr"/>
          <a:lstStyle/>
          <a:p>
            <a:pPr algn="ctr"/>
            <a:endParaRPr lang="en-US" altLang="zh-CN" sz="3600" baseline="30000"/>
          </a:p>
        </p:txBody>
      </p:sp>
      <p:sp>
        <p:nvSpPr>
          <p:cNvPr id="10" name="Text Box 5"/>
          <p:cNvSpPr txBox="1">
            <a:spLocks noChangeArrowheads="1"/>
          </p:cNvSpPr>
          <p:nvPr/>
        </p:nvSpPr>
        <p:spPr bwMode="auto">
          <a:xfrm>
            <a:off x="1887220" y="4755656"/>
            <a:ext cx="7842956" cy="1908215"/>
          </a:xfrm>
          <a:prstGeom prst="rect">
            <a:avLst/>
          </a:prstGeom>
          <a:noFill/>
          <a:ln w="9525">
            <a:noFill/>
            <a:miter lim="800000"/>
          </a:ln>
        </p:spPr>
        <p:txBody>
          <a:bodyPr wrap="square">
            <a:spAutoFit/>
          </a:bodyPr>
          <a:lstStyle/>
          <a:p>
            <a:pPr algn="ctr">
              <a:lnSpc>
                <a:spcPct val="150000"/>
              </a:lnSpc>
            </a:pPr>
            <a:r>
              <a:rPr lang="zh-CN" altLang="en-US" sz="1600" b="1" dirty="0">
                <a:solidFill>
                  <a:schemeClr val="tx1">
                    <a:lumMod val="85000"/>
                    <a:lumOff val="15000"/>
                  </a:schemeClr>
                </a:solidFill>
                <a:latin typeface="微软雅黑" panose="020B0503020204020204" charset="-122"/>
                <a:ea typeface="微软雅黑" panose="020B0503020204020204" charset="-122"/>
              </a:rPr>
              <a:t>奥亚</a:t>
            </a:r>
            <a:r>
              <a:rPr lang="en-US" altLang="zh-CN" sz="1600" b="1" dirty="0">
                <a:solidFill>
                  <a:schemeClr val="tx1">
                    <a:lumMod val="85000"/>
                    <a:lumOff val="15000"/>
                  </a:schemeClr>
                </a:solidFill>
                <a:latin typeface="微软雅黑" panose="020B0503020204020204" charset="-122"/>
                <a:ea typeface="微软雅黑" panose="020B0503020204020204" charset="-122"/>
              </a:rPr>
              <a:t>——</a:t>
            </a:r>
            <a:r>
              <a:rPr lang="zh-CN" altLang="en-US" sz="1600" b="1" dirty="0">
                <a:solidFill>
                  <a:schemeClr val="tx1">
                    <a:lumMod val="85000"/>
                    <a:lumOff val="15000"/>
                  </a:schemeClr>
                </a:solidFill>
                <a:latin typeface="微软雅黑" panose="020B0503020204020204" charset="-122"/>
                <a:ea typeface="微软雅黑" panose="020B0503020204020204" charset="-122"/>
              </a:rPr>
              <a:t>上海美锦门诊部（静安）</a:t>
            </a:r>
            <a:endParaRPr lang="en-US" altLang="zh-CN" sz="1600" b="1" dirty="0">
              <a:solidFill>
                <a:schemeClr val="tx1">
                  <a:lumMod val="85000"/>
                  <a:lumOff val="15000"/>
                </a:schemeClr>
              </a:solidFill>
              <a:latin typeface="微软雅黑" panose="020B0503020204020204" charset="-122"/>
              <a:ea typeface="微软雅黑" panose="020B0503020204020204" charset="-122"/>
              <a:sym typeface="楷体_GB2312" pitchFamily="49" charset="-122"/>
            </a:endParaRPr>
          </a:p>
          <a:p>
            <a:pPr algn="ctr">
              <a:lnSpc>
                <a:spcPct val="150000"/>
              </a:lnSpc>
            </a:pPr>
            <a:r>
              <a:rPr lang="zh-CN" altLang="en-US" sz="1600" b="1"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地址：南京西路</a:t>
            </a:r>
            <a:r>
              <a:rPr lang="en-US" altLang="zh-CN" sz="1600" b="1"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818</a:t>
            </a:r>
            <a:r>
              <a:rPr lang="zh-CN" altLang="en-US" sz="1600" b="1"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号</a:t>
            </a:r>
            <a:r>
              <a:rPr lang="en-US" altLang="zh-CN" sz="1600" b="1"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6</a:t>
            </a:r>
            <a:r>
              <a:rPr lang="zh-CN" altLang="en-US" sz="1600" b="1"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楼</a:t>
            </a:r>
            <a:endParaRPr lang="zh-CN" altLang="en-US" sz="1600" b="1" dirty="0">
              <a:solidFill>
                <a:schemeClr val="tx1">
                  <a:lumMod val="85000"/>
                  <a:lumOff val="15000"/>
                </a:schemeClr>
              </a:solidFill>
              <a:latin typeface="微软雅黑" panose="020B0503020204020204" charset="-122"/>
              <a:ea typeface="微软雅黑" panose="020B0503020204020204" charset="-122"/>
              <a:sym typeface="楷体_GB2312" pitchFamily="49" charset="-122"/>
            </a:endParaRPr>
          </a:p>
          <a:p>
            <a:pPr>
              <a:lnSpc>
                <a:spcPct val="15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面积：</a:t>
            </a:r>
            <a:r>
              <a:rPr lang="en-US" altLang="zh-CN" sz="1400"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1774m</a:t>
            </a:r>
            <a:r>
              <a:rPr lang="en-US" altLang="zh-CN" sz="1400" baseline="30000"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2</a:t>
            </a:r>
            <a:endParaRPr lang="en-US" altLang="zh-CN" sz="1400" baseline="30000" dirty="0">
              <a:solidFill>
                <a:schemeClr val="tx1">
                  <a:lumMod val="85000"/>
                  <a:lumOff val="15000"/>
                </a:schemeClr>
              </a:solidFill>
              <a:latin typeface="微软雅黑" panose="020B0503020204020204" charset="-122"/>
              <a:ea typeface="微软雅黑" panose="020B0503020204020204" charset="-122"/>
              <a:sym typeface="楷体_GB2312" pitchFamily="49" charset="-122"/>
            </a:endParaRPr>
          </a:p>
          <a:p>
            <a:pPr>
              <a:lnSpc>
                <a:spcPct val="150000"/>
              </a:lnSpc>
            </a:pPr>
            <a:r>
              <a:rPr lang="zh-CN" altLang="en-US" sz="1400"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日体检接待能力：</a:t>
            </a:r>
            <a:r>
              <a:rPr lang="en-US" altLang="zh-CN" sz="1400"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150</a:t>
            </a:r>
            <a:r>
              <a:rPr lang="zh-CN" altLang="en-US" sz="1400" dirty="0">
                <a:solidFill>
                  <a:schemeClr val="tx1">
                    <a:lumMod val="85000"/>
                    <a:lumOff val="15000"/>
                  </a:schemeClr>
                </a:solidFill>
                <a:latin typeface="微软雅黑" panose="020B0503020204020204" charset="-122"/>
                <a:ea typeface="微软雅黑" panose="020B0503020204020204" charset="-122"/>
                <a:sym typeface="楷体_GB2312" pitchFamily="49" charset="-122"/>
              </a:rPr>
              <a:t>人</a:t>
            </a:r>
            <a:endParaRPr lang="zh-CN" altLang="en-US" sz="1400" dirty="0">
              <a:solidFill>
                <a:schemeClr val="tx1">
                  <a:lumMod val="85000"/>
                  <a:lumOff val="15000"/>
                </a:schemeClr>
              </a:solidFill>
              <a:latin typeface="微软雅黑" panose="020B0503020204020204" charset="-122"/>
              <a:ea typeface="微软雅黑" panose="020B0503020204020204" charset="-122"/>
            </a:endParaRPr>
          </a:p>
          <a:p>
            <a:r>
              <a:rPr lang="zh-CN" altLang="en-US" sz="1400" dirty="0">
                <a:solidFill>
                  <a:schemeClr val="tx1">
                    <a:lumMod val="85000"/>
                    <a:lumOff val="15000"/>
                  </a:schemeClr>
                </a:solidFill>
                <a:latin typeface="微软雅黑" panose="020B0503020204020204" charset="-122"/>
                <a:ea typeface="微软雅黑" panose="020B0503020204020204" charset="-122"/>
              </a:rPr>
              <a:t>就近地铁：地铁</a:t>
            </a:r>
            <a:r>
              <a:rPr lang="en-US" sz="1400" dirty="0">
                <a:solidFill>
                  <a:schemeClr val="tx1">
                    <a:lumMod val="85000"/>
                    <a:lumOff val="15000"/>
                  </a:schemeClr>
                </a:solidFill>
                <a:latin typeface="微软雅黑" panose="020B0503020204020204" charset="-122"/>
                <a:ea typeface="微软雅黑" panose="020B0503020204020204"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rPr>
              <a:t>号线南京西路站</a:t>
            </a:r>
            <a:r>
              <a:rPr lang="en-US" altLang="zh-CN" sz="1400" dirty="0">
                <a:solidFill>
                  <a:schemeClr val="tx1">
                    <a:lumMod val="85000"/>
                    <a:lumOff val="15000"/>
                  </a:schemeClr>
                </a:solidFill>
                <a:latin typeface="微软雅黑" panose="020B0503020204020204" charset="-122"/>
                <a:ea typeface="微软雅黑" panose="020B0503020204020204"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rPr>
              <a:t>号口、</a:t>
            </a:r>
            <a:r>
              <a:rPr lang="en-US" altLang="zh-CN" sz="1400" dirty="0">
                <a:solidFill>
                  <a:schemeClr val="tx1">
                    <a:lumMod val="85000"/>
                    <a:lumOff val="15000"/>
                  </a:schemeClr>
                </a:solidFill>
                <a:latin typeface="微软雅黑" panose="020B0503020204020204" charset="-122"/>
                <a:ea typeface="微软雅黑" panose="020B0503020204020204" charset="-122"/>
              </a:rPr>
              <a:t>12</a:t>
            </a:r>
            <a:r>
              <a:rPr lang="zh-CN" altLang="en-US" sz="1400" dirty="0">
                <a:solidFill>
                  <a:schemeClr val="tx1">
                    <a:lumMod val="85000"/>
                    <a:lumOff val="15000"/>
                  </a:schemeClr>
                </a:solidFill>
                <a:latin typeface="微软雅黑" panose="020B0503020204020204" charset="-122"/>
                <a:ea typeface="微软雅黑" panose="020B0503020204020204" charset="-122"/>
              </a:rPr>
              <a:t>号线南京西路站</a:t>
            </a:r>
            <a:r>
              <a:rPr lang="en-US" altLang="zh-CN" sz="1400" dirty="0">
                <a:solidFill>
                  <a:schemeClr val="tx1">
                    <a:lumMod val="85000"/>
                    <a:lumOff val="15000"/>
                  </a:schemeClr>
                </a:solidFill>
                <a:latin typeface="微软雅黑" panose="020B0503020204020204" charset="-122"/>
                <a:ea typeface="微软雅黑" panose="020B0503020204020204" charset="-122"/>
              </a:rPr>
              <a:t>14</a:t>
            </a:r>
            <a:r>
              <a:rPr lang="zh-CN" altLang="en-US" sz="1400" dirty="0">
                <a:solidFill>
                  <a:schemeClr val="tx1">
                    <a:lumMod val="85000"/>
                    <a:lumOff val="15000"/>
                  </a:schemeClr>
                </a:solidFill>
                <a:latin typeface="微软雅黑" panose="020B0503020204020204" charset="-122"/>
                <a:ea typeface="微软雅黑" panose="020B0503020204020204" charset="-122"/>
              </a:rPr>
              <a:t>号口、</a:t>
            </a:r>
            <a:r>
              <a:rPr lang="en-US" altLang="zh-CN" sz="1400" dirty="0">
                <a:solidFill>
                  <a:schemeClr val="tx1">
                    <a:lumMod val="85000"/>
                    <a:lumOff val="15000"/>
                  </a:schemeClr>
                </a:solidFill>
                <a:latin typeface="微软雅黑" panose="020B0503020204020204" charset="-122"/>
                <a:ea typeface="微软雅黑" panose="020B0503020204020204" charset="-122"/>
              </a:rPr>
              <a:t>13</a:t>
            </a:r>
            <a:r>
              <a:rPr lang="zh-CN" altLang="en-US" sz="1400" dirty="0">
                <a:solidFill>
                  <a:schemeClr val="tx1">
                    <a:lumMod val="85000"/>
                    <a:lumOff val="15000"/>
                  </a:schemeClr>
                </a:solidFill>
                <a:latin typeface="微软雅黑" panose="020B0503020204020204" charset="-122"/>
                <a:ea typeface="微软雅黑" panose="020B0503020204020204" charset="-122"/>
              </a:rPr>
              <a:t>号线南京西路站</a:t>
            </a:r>
            <a:r>
              <a:rPr lang="en-US" altLang="zh-CN" sz="1400" dirty="0">
                <a:solidFill>
                  <a:schemeClr val="tx1">
                    <a:lumMod val="85000"/>
                    <a:lumOff val="15000"/>
                  </a:schemeClr>
                </a:solidFill>
                <a:latin typeface="微软雅黑" panose="020B0503020204020204" charset="-122"/>
                <a:ea typeface="微软雅黑" panose="020B0503020204020204" charset="-122"/>
              </a:rPr>
              <a:t>11</a:t>
            </a:r>
            <a:r>
              <a:rPr lang="zh-CN" altLang="en-US" sz="1400" dirty="0">
                <a:solidFill>
                  <a:schemeClr val="tx1">
                    <a:lumMod val="85000"/>
                    <a:lumOff val="15000"/>
                  </a:schemeClr>
                </a:solidFill>
                <a:latin typeface="微软雅黑" panose="020B0503020204020204" charset="-122"/>
                <a:ea typeface="微软雅黑" panose="020B0503020204020204" charset="-122"/>
              </a:rPr>
              <a:t>号口</a:t>
            </a:r>
            <a:endParaRPr lang="zh-CN" altLang="en-US" sz="1400" dirty="0">
              <a:solidFill>
                <a:schemeClr val="tx1">
                  <a:lumMod val="85000"/>
                  <a:lumOff val="15000"/>
                </a:schemeClr>
              </a:solidFill>
              <a:latin typeface="微软雅黑" panose="020B0503020204020204" charset="-122"/>
              <a:ea typeface="微软雅黑" panose="020B0503020204020204" charset="-122"/>
            </a:endParaRPr>
          </a:p>
          <a:p>
            <a:r>
              <a:rPr lang="zh-CN" altLang="en-US" sz="1400" dirty="0">
                <a:solidFill>
                  <a:schemeClr val="tx1">
                    <a:lumMod val="85000"/>
                    <a:lumOff val="15000"/>
                  </a:schemeClr>
                </a:solidFill>
                <a:latin typeface="微软雅黑" panose="020B0503020204020204" charset="-122"/>
                <a:ea typeface="微软雅黑" panose="020B0503020204020204" charset="-122"/>
              </a:rPr>
              <a:t>就近公交：南京西路石门一路站</a:t>
            </a:r>
            <a:r>
              <a:rPr lang="en-US" altLang="zh-CN" sz="1400" dirty="0">
                <a:solidFill>
                  <a:schemeClr val="tx1">
                    <a:lumMod val="85000"/>
                    <a:lumOff val="15000"/>
                  </a:schemeClr>
                </a:solidFill>
                <a:latin typeface="微软雅黑" panose="020B0503020204020204" charset="-122"/>
                <a:ea typeface="微软雅黑" panose="020B0503020204020204"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rPr>
              <a:t>、</a:t>
            </a:r>
            <a:r>
              <a:rPr lang="en-US" sz="1400" dirty="0">
                <a:solidFill>
                  <a:schemeClr val="tx1">
                    <a:lumMod val="85000"/>
                    <a:lumOff val="15000"/>
                  </a:schemeClr>
                </a:solidFill>
                <a:latin typeface="微软雅黑" panose="020B0503020204020204" charset="-122"/>
                <a:ea typeface="微软雅黑" panose="020B0503020204020204" charset="-122"/>
              </a:rPr>
              <a:t>37</a:t>
            </a:r>
            <a:r>
              <a:rPr lang="zh-CN" altLang="en-US" sz="1400" dirty="0">
                <a:solidFill>
                  <a:schemeClr val="tx1">
                    <a:lumMod val="85000"/>
                    <a:lumOff val="15000"/>
                  </a:schemeClr>
                </a:solidFill>
                <a:latin typeface="微软雅黑" panose="020B0503020204020204" charset="-122"/>
                <a:ea typeface="微软雅黑" panose="020B0503020204020204" charset="-122"/>
              </a:rPr>
              <a:t>、</a:t>
            </a:r>
            <a:r>
              <a:rPr lang="en-US" sz="1400" dirty="0">
                <a:solidFill>
                  <a:schemeClr val="tx1">
                    <a:lumMod val="85000"/>
                    <a:lumOff val="15000"/>
                  </a:schemeClr>
                </a:solidFill>
                <a:latin typeface="微软雅黑" panose="020B0503020204020204" charset="-122"/>
                <a:ea typeface="微软雅黑" panose="020B0503020204020204" charset="-122"/>
              </a:rPr>
              <a:t>330</a:t>
            </a:r>
            <a:r>
              <a:rPr lang="zh-CN" altLang="en-US" sz="1400" dirty="0">
                <a:solidFill>
                  <a:schemeClr val="tx1">
                    <a:lumMod val="85000"/>
                    <a:lumOff val="15000"/>
                  </a:schemeClr>
                </a:solidFill>
                <a:latin typeface="微软雅黑" panose="020B0503020204020204" charset="-122"/>
                <a:ea typeface="微软雅黑" panose="020B0503020204020204" charset="-122"/>
              </a:rPr>
              <a:t>等 </a:t>
            </a:r>
            <a:endParaRPr lang="zh-CN" altLang="en-US" sz="1400" dirty="0">
              <a:solidFill>
                <a:schemeClr val="tx1">
                  <a:lumMod val="85000"/>
                  <a:lumOff val="15000"/>
                </a:schemeClr>
              </a:solidFill>
              <a:latin typeface="微软雅黑" panose="020B0503020204020204" charset="-122"/>
              <a:ea typeface="微软雅黑" panose="020B0503020204020204" charset="-122"/>
            </a:endParaRPr>
          </a:p>
        </p:txBody>
      </p:sp>
      <p:pic>
        <p:nvPicPr>
          <p:cNvPr id="1026" name="Picture 2" descr="E:\章靓\宣传手册\2022\门店照片\美锦\奥亚-美锦环境照片\前台.jpg"/>
          <p:cNvPicPr>
            <a:picLocks noChangeAspect="1" noChangeArrowheads="1"/>
          </p:cNvPicPr>
          <p:nvPr/>
        </p:nvPicPr>
        <p:blipFill>
          <a:blip r:embed="rId6" cstate="print"/>
          <a:srcRect/>
          <a:stretch>
            <a:fillRect/>
          </a:stretch>
        </p:blipFill>
        <p:spPr bwMode="auto">
          <a:xfrm>
            <a:off x="585470" y="2033270"/>
            <a:ext cx="3301365" cy="2477135"/>
          </a:xfrm>
          <a:prstGeom prst="rect">
            <a:avLst/>
          </a:prstGeom>
          <a:noFill/>
          <a:effectLst>
            <a:outerShdw blurRad="50800" dist="38100" dir="2700000" algn="tl" rotWithShape="0">
              <a:prstClr val="black">
                <a:alpha val="40000"/>
              </a:prstClr>
            </a:outerShdw>
          </a:effectLst>
        </p:spPr>
      </p:pic>
      <p:pic>
        <p:nvPicPr>
          <p:cNvPr id="1027" name="Picture 3" descr="E:\章靓\宣传手册\2022\门店照片\美锦\奥亚-美锦环境照片\5.jpg"/>
          <p:cNvPicPr>
            <a:picLocks noChangeAspect="1" noChangeArrowheads="1"/>
          </p:cNvPicPr>
          <p:nvPr/>
        </p:nvPicPr>
        <p:blipFill>
          <a:blip r:embed="rId7" cstate="print"/>
          <a:srcRect/>
          <a:stretch>
            <a:fillRect/>
          </a:stretch>
        </p:blipFill>
        <p:spPr bwMode="auto">
          <a:xfrm>
            <a:off x="4309745" y="2033270"/>
            <a:ext cx="3318510" cy="2489200"/>
          </a:xfrm>
          <a:prstGeom prst="rect">
            <a:avLst/>
          </a:prstGeom>
          <a:noFill/>
          <a:effectLst>
            <a:outerShdw blurRad="50800" dist="38100" dir="2700000" algn="tl" rotWithShape="0">
              <a:prstClr val="black">
                <a:alpha val="40000"/>
              </a:prstClr>
            </a:outerShdw>
          </a:effectLst>
        </p:spPr>
      </p:pic>
      <p:sp>
        <p:nvSpPr>
          <p:cNvPr id="25" name="文本框 24"/>
          <p:cNvSpPr txBox="1"/>
          <p:nvPr/>
        </p:nvSpPr>
        <p:spPr>
          <a:xfrm>
            <a:off x="2760345" y="1113155"/>
            <a:ext cx="6096000" cy="530860"/>
          </a:xfrm>
          <a:prstGeom prst="rect">
            <a:avLst/>
          </a:prstGeom>
          <a:noFill/>
        </p:spPr>
        <p:txBody>
          <a:bodyPr wrap="square" rtlCol="0" anchor="t">
            <a:spAutoFit/>
          </a:bodyPr>
          <a:p>
            <a:r>
              <a:rPr lang="zh-CN" altLang="en-US" sz="2855" dirty="0">
                <a:latin typeface="微软雅黑" panose="020B0503020204020204" charset="-122"/>
                <a:ea typeface="微软雅黑" panose="020B0503020204020204" charset="-122"/>
                <a:sym typeface="+mn-ea"/>
              </a:rPr>
              <a:t>奥亚</a:t>
            </a:r>
            <a:r>
              <a:rPr lang="en-US" altLang="zh-CN" sz="2855" dirty="0">
                <a:latin typeface="微软雅黑" panose="020B0503020204020204" charset="-122"/>
                <a:ea typeface="微软雅黑" panose="020B0503020204020204" charset="-122"/>
                <a:sym typeface="+mn-ea"/>
              </a:rPr>
              <a:t>-</a:t>
            </a:r>
            <a:r>
              <a:rPr lang="zh-CN" altLang="en-US" sz="2855" dirty="0">
                <a:latin typeface="微软雅黑" panose="020B0503020204020204" charset="-122"/>
                <a:ea typeface="微软雅黑" panose="020B0503020204020204" charset="-122"/>
                <a:sym typeface="+mn-ea"/>
              </a:rPr>
              <a:t>上海美锦门诊部 </a:t>
            </a:r>
            <a:r>
              <a:rPr lang="en-US" altLang="zh-CN" sz="2855" dirty="0">
                <a:latin typeface="微软雅黑" panose="020B0503020204020204" charset="-122"/>
                <a:ea typeface="微软雅黑" panose="020B0503020204020204" charset="-122"/>
                <a:sym typeface="+mn-ea"/>
              </a:rPr>
              <a:t>VIP</a:t>
            </a:r>
            <a:endParaRPr lang="en-US" altLang="zh-CN" sz="2855" dirty="0">
              <a:latin typeface="微软雅黑" panose="020B0503020204020204" charset="-122"/>
              <a:ea typeface="微软雅黑" panose="020B0503020204020204" charset="-122"/>
              <a:sym typeface="+mn-ea"/>
            </a:endParaRPr>
          </a:p>
        </p:txBody>
      </p:sp>
      <p:pic>
        <p:nvPicPr>
          <p:cNvPr id="817" name="图片 9"/>
          <p:cNvPicPr>
            <a:picLocks noChangeAspect="1"/>
          </p:cNvPicPr>
          <p:nvPr/>
        </p:nvPicPr>
        <p:blipFill>
          <a:blip r:embed="rId8">
            <a:lum bright="12000" contrast="12000"/>
          </a:blip>
          <a:stretch>
            <a:fillRect/>
          </a:stretch>
        </p:blipFill>
        <p:spPr>
          <a:xfrm>
            <a:off x="8051165" y="2025650"/>
            <a:ext cx="3637915" cy="2484755"/>
          </a:xfrm>
          <a:prstGeom prst="rect">
            <a:avLst/>
          </a:prstGeom>
          <a:noFill/>
          <a:ln>
            <a:noFill/>
          </a:ln>
        </p:spPr>
      </p:pic>
    </p:spTree>
    <p:custDataLst>
      <p:tags r:id="rId9"/>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任意多边形: 形状 28"/>
          <p:cNvSpPr/>
          <p:nvPr>
            <p:custDataLst>
              <p:tags r:id="rId1"/>
            </p:custDataLst>
          </p:nvPr>
        </p:nvSpPr>
        <p:spPr>
          <a:xfrm>
            <a:off x="7181198" y="4206081"/>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1" name="任意多边形: 形状 27"/>
          <p:cNvSpPr/>
          <p:nvPr>
            <p:custDataLst>
              <p:tags r:id="rId2"/>
            </p:custDataLst>
          </p:nvPr>
        </p:nvSpPr>
        <p:spPr>
          <a:xfrm>
            <a:off x="8928752" y="2780507"/>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5" name="文本框 24"/>
          <p:cNvSpPr txBox="1"/>
          <p:nvPr/>
        </p:nvSpPr>
        <p:spPr>
          <a:xfrm>
            <a:off x="4640580" y="805815"/>
            <a:ext cx="2540635" cy="530860"/>
          </a:xfrm>
          <a:prstGeom prst="rect">
            <a:avLst/>
          </a:prstGeom>
          <a:noFill/>
        </p:spPr>
        <p:txBody>
          <a:bodyPr wrap="square" rtlCol="0" anchor="t">
            <a:spAutoFit/>
          </a:bodyPr>
          <a:p>
            <a:r>
              <a:rPr lang="zh-CN" altLang="en-US" sz="2855" dirty="0">
                <a:solidFill>
                  <a:schemeClr val="tx1"/>
                </a:solidFill>
                <a:latin typeface="微软雅黑" panose="020B0503020204020204" charset="-122"/>
                <a:ea typeface="微软雅黑" panose="020B0503020204020204" charset="-122"/>
                <a:sym typeface="+mn-ea"/>
              </a:rPr>
              <a:t>美阳门诊部</a:t>
            </a:r>
            <a:endParaRPr lang="zh-CN" altLang="en-US" sz="2855" dirty="0">
              <a:solidFill>
                <a:schemeClr val="tx1"/>
              </a:solidFill>
              <a:latin typeface="微软雅黑" panose="020B0503020204020204" charset="-122"/>
              <a:ea typeface="微软雅黑" panose="020B0503020204020204" charset="-122"/>
              <a:sym typeface="+mn-ea"/>
            </a:endParaRPr>
          </a:p>
        </p:txBody>
      </p:sp>
      <p:sp>
        <p:nvSpPr>
          <p:cNvPr id="7" name="矩形 1"/>
          <p:cNvSpPr>
            <a:spLocks noChangeArrowheads="1"/>
          </p:cNvSpPr>
          <p:nvPr/>
        </p:nvSpPr>
        <p:spPr bwMode="auto">
          <a:xfrm>
            <a:off x="1844569" y="4632325"/>
            <a:ext cx="7771871" cy="1984375"/>
          </a:xfrm>
          <a:prstGeom prst="rect">
            <a:avLst/>
          </a:prstGeom>
          <a:noFill/>
          <a:ln w="19050">
            <a:solidFill>
              <a:srgbClr val="234487"/>
            </a:solidFill>
            <a:round/>
          </a:ln>
        </p:spPr>
        <p:txBody>
          <a:bodyPr wrap="none" anchor="ctr"/>
          <a:p>
            <a:pPr algn="ctr"/>
            <a:endParaRPr lang="en-US" altLang="zh-CN" sz="3600" baseline="30000"/>
          </a:p>
        </p:txBody>
      </p:sp>
      <p:sp>
        <p:nvSpPr>
          <p:cNvPr id="8" name="Text Box 10"/>
          <p:cNvSpPr txBox="1">
            <a:spLocks noChangeArrowheads="1"/>
          </p:cNvSpPr>
          <p:nvPr/>
        </p:nvSpPr>
        <p:spPr bwMode="auto">
          <a:xfrm>
            <a:off x="1954106" y="4656314"/>
            <a:ext cx="7528984" cy="1908215"/>
          </a:xfrm>
          <a:prstGeom prst="rect">
            <a:avLst/>
          </a:prstGeom>
          <a:noFill/>
          <a:ln w="9525">
            <a:noFill/>
            <a:miter lim="800000"/>
          </a:ln>
        </p:spPr>
        <p:txBody>
          <a:bodyPr wrap="square">
            <a:spAutoFit/>
          </a:bodyPr>
          <a:p>
            <a:pPr algn="ctr">
              <a:lnSpc>
                <a:spcPct val="150000"/>
              </a:lnSpc>
            </a:pPr>
            <a:r>
              <a:rPr lang="zh-CN" altLang="en-US" sz="1600" b="1" dirty="0">
                <a:solidFill>
                  <a:schemeClr val="tx1"/>
                </a:solidFill>
                <a:latin typeface="微软雅黑" panose="020B0503020204020204" charset="-122"/>
                <a:ea typeface="微软雅黑" panose="020B0503020204020204" charset="-122"/>
              </a:rPr>
              <a:t>上海美阳门诊部（上海杨浦分院）</a:t>
            </a:r>
            <a:endParaRPr lang="en-US" altLang="zh-CN" sz="1600" b="1" dirty="0">
              <a:solidFill>
                <a:schemeClr val="tx1"/>
              </a:solidFill>
              <a:latin typeface="微软雅黑" panose="020B0503020204020204" charset="-122"/>
              <a:ea typeface="微软雅黑" panose="020B0503020204020204" charset="-122"/>
              <a:sym typeface="楷体_GB2312" pitchFamily="49" charset="-122"/>
            </a:endParaRPr>
          </a:p>
          <a:p>
            <a:pPr algn="ctr">
              <a:lnSpc>
                <a:spcPct val="150000"/>
              </a:lnSpc>
            </a:pPr>
            <a:r>
              <a:rPr lang="zh-CN" altLang="en-US" sz="1600" b="1" dirty="0">
                <a:solidFill>
                  <a:schemeClr val="tx1"/>
                </a:solidFill>
                <a:latin typeface="微软雅黑" panose="020B0503020204020204" charset="-122"/>
                <a:ea typeface="微软雅黑" panose="020B0503020204020204" charset="-122"/>
                <a:sym typeface="楷体_GB2312" pitchFamily="49" charset="-122"/>
              </a:rPr>
              <a:t>地址：淞沪路</a:t>
            </a:r>
            <a:r>
              <a:rPr lang="en-US" altLang="zh-CN" sz="1600" b="1" dirty="0">
                <a:solidFill>
                  <a:schemeClr val="tx1"/>
                </a:solidFill>
                <a:latin typeface="微软雅黑" panose="020B0503020204020204" charset="-122"/>
                <a:ea typeface="微软雅黑" panose="020B0503020204020204" charset="-122"/>
                <a:sym typeface="楷体_GB2312" pitchFamily="49" charset="-122"/>
              </a:rPr>
              <a:t>388</a:t>
            </a:r>
            <a:r>
              <a:rPr lang="zh-CN" altLang="en-US" sz="1600" b="1" dirty="0">
                <a:solidFill>
                  <a:schemeClr val="tx1"/>
                </a:solidFill>
                <a:latin typeface="微软雅黑" panose="020B0503020204020204" charset="-122"/>
                <a:ea typeface="微软雅黑" panose="020B0503020204020204" charset="-122"/>
                <a:sym typeface="楷体_GB2312" pitchFamily="49" charset="-122"/>
              </a:rPr>
              <a:t>号创智天地广场</a:t>
            </a:r>
            <a:r>
              <a:rPr lang="en-US" altLang="zh-CN" sz="1600" b="1" dirty="0">
                <a:solidFill>
                  <a:schemeClr val="tx1"/>
                </a:solidFill>
                <a:latin typeface="微软雅黑" panose="020B0503020204020204" charset="-122"/>
                <a:ea typeface="微软雅黑" panose="020B0503020204020204" charset="-122"/>
                <a:sym typeface="楷体_GB2312" pitchFamily="49" charset="-122"/>
              </a:rPr>
              <a:t>7</a:t>
            </a:r>
            <a:r>
              <a:rPr lang="zh-CN" altLang="en-US" sz="1600" b="1" dirty="0">
                <a:solidFill>
                  <a:schemeClr val="tx1"/>
                </a:solidFill>
                <a:latin typeface="微软雅黑" panose="020B0503020204020204" charset="-122"/>
                <a:ea typeface="微软雅黑" panose="020B0503020204020204" charset="-122"/>
                <a:sym typeface="楷体_GB2312" pitchFamily="49" charset="-122"/>
              </a:rPr>
              <a:t>号楼</a:t>
            </a:r>
            <a:r>
              <a:rPr lang="en-US" altLang="zh-CN" sz="1600" b="1" dirty="0">
                <a:solidFill>
                  <a:schemeClr val="tx1"/>
                </a:solidFill>
                <a:latin typeface="微软雅黑" panose="020B0503020204020204" charset="-122"/>
                <a:ea typeface="微软雅黑" panose="020B0503020204020204" charset="-122"/>
                <a:sym typeface="楷体_GB2312" pitchFamily="49" charset="-122"/>
              </a:rPr>
              <a:t>5</a:t>
            </a:r>
            <a:r>
              <a:rPr lang="zh-CN" altLang="en-US" sz="1600" b="1" dirty="0">
                <a:solidFill>
                  <a:schemeClr val="tx1"/>
                </a:solidFill>
                <a:latin typeface="微软雅黑" panose="020B0503020204020204" charset="-122"/>
                <a:ea typeface="微软雅黑" panose="020B0503020204020204" charset="-122"/>
                <a:sym typeface="楷体_GB2312" pitchFamily="49" charset="-122"/>
              </a:rPr>
              <a:t>楼</a:t>
            </a:r>
            <a:endParaRPr lang="zh-CN" altLang="en-US" sz="1600" b="1" dirty="0">
              <a:solidFill>
                <a:schemeClr val="tx1"/>
              </a:solidFill>
              <a:latin typeface="微软雅黑" panose="020B0503020204020204" charset="-122"/>
              <a:ea typeface="微软雅黑" panose="020B0503020204020204" charset="-122"/>
              <a:sym typeface="楷体_GB2312" pitchFamily="49" charset="-122"/>
            </a:endParaRPr>
          </a:p>
          <a:p>
            <a:pPr>
              <a:lnSpc>
                <a:spcPct val="150000"/>
              </a:lnSpc>
            </a:pPr>
            <a:r>
              <a:rPr lang="zh-CN" altLang="en-US" sz="1400" dirty="0">
                <a:solidFill>
                  <a:schemeClr val="tx1"/>
                </a:solidFill>
                <a:latin typeface="微软雅黑" panose="020B0503020204020204" charset="-122"/>
                <a:ea typeface="微软雅黑" panose="020B0503020204020204" charset="-122"/>
                <a:sym typeface="楷体_GB2312" pitchFamily="49" charset="-122"/>
              </a:rPr>
              <a:t>面积：</a:t>
            </a:r>
            <a:r>
              <a:rPr lang="en-US" altLang="zh-CN" sz="1400" dirty="0">
                <a:solidFill>
                  <a:schemeClr val="tx1"/>
                </a:solidFill>
                <a:latin typeface="微软雅黑" panose="020B0503020204020204" charset="-122"/>
                <a:ea typeface="微软雅黑" panose="020B0503020204020204" charset="-122"/>
                <a:sym typeface="楷体_GB2312" pitchFamily="49" charset="-122"/>
              </a:rPr>
              <a:t>~4000m</a:t>
            </a:r>
            <a:r>
              <a:rPr lang="en-US" altLang="zh-CN" sz="1400" baseline="30000" dirty="0">
                <a:solidFill>
                  <a:schemeClr val="tx1"/>
                </a:solidFill>
                <a:latin typeface="微软雅黑" panose="020B0503020204020204" charset="-122"/>
                <a:ea typeface="微软雅黑" panose="020B0503020204020204" charset="-122"/>
                <a:sym typeface="楷体_GB2312" pitchFamily="49" charset="-122"/>
              </a:rPr>
              <a:t>2</a:t>
            </a:r>
            <a:endParaRPr lang="en-US" altLang="zh-CN" sz="1400" baseline="30000" dirty="0">
              <a:solidFill>
                <a:schemeClr val="tx1"/>
              </a:solidFill>
              <a:latin typeface="微软雅黑" panose="020B0503020204020204" charset="-122"/>
              <a:ea typeface="微软雅黑" panose="020B0503020204020204" charset="-122"/>
              <a:sym typeface="楷体_GB2312" pitchFamily="49" charset="-122"/>
            </a:endParaRPr>
          </a:p>
          <a:p>
            <a:pPr>
              <a:lnSpc>
                <a:spcPct val="150000"/>
              </a:lnSpc>
            </a:pPr>
            <a:r>
              <a:rPr lang="zh-CN" altLang="en-US" sz="1400" dirty="0">
                <a:solidFill>
                  <a:schemeClr val="tx1"/>
                </a:solidFill>
                <a:latin typeface="微软雅黑" panose="020B0503020204020204" charset="-122"/>
                <a:ea typeface="微软雅黑" panose="020B0503020204020204" charset="-122"/>
                <a:sym typeface="楷体_GB2312" pitchFamily="49" charset="-122"/>
              </a:rPr>
              <a:t>日体检接待能力：</a:t>
            </a:r>
            <a:r>
              <a:rPr lang="en-US" altLang="zh-CN" sz="1400" dirty="0">
                <a:solidFill>
                  <a:schemeClr val="tx1"/>
                </a:solidFill>
                <a:latin typeface="微软雅黑" panose="020B0503020204020204" charset="-122"/>
                <a:ea typeface="微软雅黑" panose="020B0503020204020204" charset="-122"/>
                <a:sym typeface="楷体_GB2312" pitchFamily="49" charset="-122"/>
              </a:rPr>
              <a:t>~550</a:t>
            </a:r>
            <a:r>
              <a:rPr lang="zh-CN" altLang="en-US" sz="1400" dirty="0">
                <a:solidFill>
                  <a:schemeClr val="tx1"/>
                </a:solidFill>
                <a:latin typeface="微软雅黑" panose="020B0503020204020204" charset="-122"/>
                <a:ea typeface="微软雅黑" panose="020B0503020204020204" charset="-122"/>
                <a:sym typeface="楷体_GB2312" pitchFamily="49" charset="-122"/>
              </a:rPr>
              <a:t>人次</a:t>
            </a:r>
            <a:endParaRPr lang="zh-CN" altLang="en-US" sz="1400" dirty="0">
              <a:solidFill>
                <a:schemeClr val="tx1"/>
              </a:solidFill>
              <a:latin typeface="微软雅黑" panose="020B0503020204020204" charset="-122"/>
              <a:ea typeface="微软雅黑" panose="020B0503020204020204" charset="-122"/>
            </a:endParaRPr>
          </a:p>
          <a:p>
            <a:r>
              <a:rPr lang="zh-CN" altLang="en-US" sz="1400" dirty="0">
                <a:solidFill>
                  <a:schemeClr val="tx1"/>
                </a:solidFill>
                <a:latin typeface="微软雅黑" panose="020B0503020204020204" charset="-122"/>
                <a:ea typeface="微软雅黑" panose="020B0503020204020204" charset="-122"/>
              </a:rPr>
              <a:t>分院就近地铁：地铁</a:t>
            </a:r>
            <a:r>
              <a:rPr lang="en-US" sz="1400" dirty="0">
                <a:solidFill>
                  <a:schemeClr val="tx1"/>
                </a:solidFill>
                <a:latin typeface="微软雅黑" panose="020B0503020204020204" charset="-122"/>
                <a:ea typeface="微软雅黑" panose="020B0503020204020204" charset="-122"/>
              </a:rPr>
              <a:t>10</a:t>
            </a:r>
            <a:r>
              <a:rPr lang="zh-CN" altLang="en-US" sz="1400" dirty="0">
                <a:solidFill>
                  <a:schemeClr val="tx1"/>
                </a:solidFill>
                <a:latin typeface="微软雅黑" panose="020B0503020204020204" charset="-122"/>
                <a:ea typeface="微软雅黑" panose="020B0503020204020204" charset="-122"/>
              </a:rPr>
              <a:t>号线江湾体育场站</a:t>
            </a:r>
            <a:r>
              <a:rPr lang="zh-CN" altLang="en-US" sz="1400" baseline="30000" dirty="0">
                <a:solidFill>
                  <a:schemeClr val="tx1"/>
                </a:solidFill>
                <a:latin typeface="微软雅黑" panose="020B0503020204020204" charset="-122"/>
                <a:ea typeface="微软雅黑" panose="020B0503020204020204" charset="-122"/>
              </a:rPr>
              <a:t> </a:t>
            </a:r>
            <a:endParaRPr lang="zh-CN" altLang="en-US" sz="1400" dirty="0">
              <a:solidFill>
                <a:schemeClr val="tx1"/>
              </a:solidFill>
              <a:latin typeface="微软雅黑" panose="020B0503020204020204" charset="-122"/>
              <a:ea typeface="微软雅黑" panose="020B0503020204020204" charset="-122"/>
            </a:endParaRPr>
          </a:p>
          <a:p>
            <a:r>
              <a:rPr lang="zh-CN" altLang="en-US" sz="1400" dirty="0">
                <a:solidFill>
                  <a:schemeClr val="tx1"/>
                </a:solidFill>
                <a:latin typeface="微软雅黑" panose="020B0503020204020204" charset="-122"/>
                <a:ea typeface="微软雅黑" panose="020B0503020204020204" charset="-122"/>
              </a:rPr>
              <a:t>分院就近公交：</a:t>
            </a:r>
            <a:r>
              <a:rPr lang="en-US" sz="1400" dirty="0">
                <a:solidFill>
                  <a:schemeClr val="tx1"/>
                </a:solidFill>
                <a:latin typeface="微软雅黑" panose="020B0503020204020204" charset="-122"/>
                <a:ea typeface="微软雅黑" panose="020B0503020204020204" charset="-122"/>
              </a:rPr>
              <a:t>8</a:t>
            </a:r>
            <a:r>
              <a:rPr lang="zh-CN" altLang="en-US" sz="1400" dirty="0">
                <a:solidFill>
                  <a:schemeClr val="tx1"/>
                </a:solidFill>
                <a:latin typeface="微软雅黑" panose="020B0503020204020204" charset="-122"/>
                <a:ea typeface="微软雅黑" panose="020B0503020204020204" charset="-122"/>
              </a:rPr>
              <a:t>、</a:t>
            </a:r>
            <a:r>
              <a:rPr lang="en-US" sz="1400" dirty="0">
                <a:solidFill>
                  <a:schemeClr val="tx1"/>
                </a:solidFill>
                <a:latin typeface="微软雅黑" panose="020B0503020204020204" charset="-122"/>
                <a:ea typeface="微软雅黑" panose="020B0503020204020204" charset="-122"/>
              </a:rPr>
              <a:t>55</a:t>
            </a:r>
            <a:r>
              <a:rPr lang="zh-CN" altLang="en-US" sz="1400" dirty="0">
                <a:solidFill>
                  <a:schemeClr val="tx1"/>
                </a:solidFill>
                <a:latin typeface="微软雅黑" panose="020B0503020204020204" charset="-122"/>
                <a:ea typeface="微软雅黑" panose="020B0503020204020204" charset="-122"/>
              </a:rPr>
              <a:t>、</a:t>
            </a:r>
            <a:r>
              <a:rPr lang="en-US" sz="1400" dirty="0">
                <a:solidFill>
                  <a:schemeClr val="tx1"/>
                </a:solidFill>
                <a:latin typeface="微软雅黑" panose="020B0503020204020204" charset="-122"/>
                <a:ea typeface="微软雅黑" panose="020B0503020204020204" charset="-122"/>
              </a:rPr>
              <a:t>61</a:t>
            </a:r>
            <a:r>
              <a:rPr lang="zh-CN" altLang="en-US" sz="1400" dirty="0">
                <a:solidFill>
                  <a:schemeClr val="tx1"/>
                </a:solidFill>
                <a:latin typeface="微软雅黑" panose="020B0503020204020204" charset="-122"/>
                <a:ea typeface="微软雅黑" panose="020B0503020204020204" charset="-122"/>
              </a:rPr>
              <a:t>、</a:t>
            </a:r>
            <a:r>
              <a:rPr lang="en-US" sz="1400" dirty="0">
                <a:solidFill>
                  <a:schemeClr val="tx1"/>
                </a:solidFill>
                <a:latin typeface="微软雅黑" panose="020B0503020204020204" charset="-122"/>
                <a:ea typeface="微软雅黑" panose="020B0503020204020204" charset="-122"/>
              </a:rPr>
              <a:t>90</a:t>
            </a:r>
            <a:r>
              <a:rPr lang="zh-CN" altLang="en-US" sz="1400" dirty="0">
                <a:solidFill>
                  <a:schemeClr val="tx1"/>
                </a:solidFill>
                <a:latin typeface="微软雅黑" panose="020B0503020204020204" charset="-122"/>
                <a:ea typeface="微软雅黑" panose="020B0503020204020204" charset="-122"/>
              </a:rPr>
              <a:t>、</a:t>
            </a:r>
            <a:r>
              <a:rPr lang="en-US" sz="1400" dirty="0">
                <a:solidFill>
                  <a:schemeClr val="tx1"/>
                </a:solidFill>
                <a:latin typeface="微软雅黑" panose="020B0503020204020204" charset="-122"/>
                <a:ea typeface="微软雅黑" panose="020B0503020204020204" charset="-122"/>
              </a:rPr>
              <a:t>133</a:t>
            </a:r>
            <a:r>
              <a:rPr lang="zh-CN" altLang="en-US" sz="1400" dirty="0">
                <a:solidFill>
                  <a:schemeClr val="tx1"/>
                </a:solidFill>
                <a:latin typeface="微软雅黑" panose="020B0503020204020204" charset="-122"/>
                <a:ea typeface="微软雅黑" panose="020B0503020204020204" charset="-122"/>
              </a:rPr>
              <a:t>、</a:t>
            </a:r>
            <a:r>
              <a:rPr lang="en-US" sz="1400" dirty="0">
                <a:solidFill>
                  <a:schemeClr val="tx1"/>
                </a:solidFill>
                <a:latin typeface="微软雅黑" panose="020B0503020204020204" charset="-122"/>
                <a:ea typeface="微软雅黑" panose="020B0503020204020204" charset="-122"/>
              </a:rPr>
              <a:t>139</a:t>
            </a:r>
            <a:r>
              <a:rPr lang="zh-CN" altLang="en-US" sz="1400" dirty="0">
                <a:solidFill>
                  <a:schemeClr val="tx1"/>
                </a:solidFill>
                <a:latin typeface="微软雅黑" panose="020B0503020204020204" charset="-122"/>
                <a:ea typeface="微软雅黑" panose="020B0503020204020204" charset="-122"/>
              </a:rPr>
              <a:t>、</a:t>
            </a:r>
            <a:r>
              <a:rPr lang="en-US" sz="1400" dirty="0">
                <a:solidFill>
                  <a:schemeClr val="tx1"/>
                </a:solidFill>
                <a:latin typeface="微软雅黑" panose="020B0503020204020204" charset="-122"/>
                <a:ea typeface="微软雅黑" panose="020B0503020204020204" charset="-122"/>
              </a:rPr>
              <a:t>538</a:t>
            </a:r>
            <a:r>
              <a:rPr lang="zh-CN" altLang="en-US" sz="1400" dirty="0">
                <a:solidFill>
                  <a:schemeClr val="tx1"/>
                </a:solidFill>
                <a:latin typeface="微软雅黑" panose="020B0503020204020204" charset="-122"/>
                <a:ea typeface="微软雅黑" panose="020B0503020204020204" charset="-122"/>
              </a:rPr>
              <a:t>、</a:t>
            </a:r>
            <a:r>
              <a:rPr lang="en-US" sz="1400" dirty="0">
                <a:solidFill>
                  <a:schemeClr val="tx1"/>
                </a:solidFill>
                <a:latin typeface="微软雅黑" panose="020B0503020204020204" charset="-122"/>
                <a:ea typeface="微软雅黑" panose="020B0503020204020204" charset="-122"/>
              </a:rPr>
              <a:t>910</a:t>
            </a:r>
            <a:r>
              <a:rPr lang="zh-CN" altLang="en-US" sz="1400" dirty="0">
                <a:solidFill>
                  <a:schemeClr val="tx1"/>
                </a:solidFill>
                <a:latin typeface="微软雅黑" panose="020B0503020204020204" charset="-122"/>
                <a:ea typeface="微软雅黑" panose="020B0503020204020204" charset="-122"/>
              </a:rPr>
              <a:t>、机场四线、大桥三线等</a:t>
            </a:r>
            <a:endParaRPr lang="zh-CN" altLang="en-US" sz="1400" dirty="0">
              <a:solidFill>
                <a:schemeClr val="tx1"/>
              </a:solidFill>
              <a:latin typeface="微软雅黑" panose="020B0503020204020204" charset="-122"/>
              <a:ea typeface="微软雅黑" panose="020B0503020204020204" charset="-122"/>
            </a:endParaRPr>
          </a:p>
        </p:txBody>
      </p:sp>
      <p:pic>
        <p:nvPicPr>
          <p:cNvPr id="2" name="Picture 6" descr="K:\上海所有门店\上海门店相片\照片\上海杨浦分院\杨浦\DSC02302.JPG"/>
          <p:cNvPicPr>
            <a:picLocks noChangeAspect="1"/>
          </p:cNvPicPr>
          <p:nvPr/>
        </p:nvPicPr>
        <p:blipFill>
          <a:blip r:embed="rId3" cstate="print"/>
          <a:stretch>
            <a:fillRect/>
          </a:stretch>
        </p:blipFill>
        <p:spPr>
          <a:xfrm>
            <a:off x="7482840" y="1826895"/>
            <a:ext cx="3270250" cy="2635885"/>
          </a:xfrm>
          <a:prstGeom prst="rect">
            <a:avLst/>
          </a:prstGeom>
          <a:noFill/>
          <a:ln w="9525">
            <a:noFill/>
          </a:ln>
          <a:effectLst>
            <a:outerShdw blurRad="50800" dist="38100" dir="2700000" algn="tl" rotWithShape="0">
              <a:prstClr val="black">
                <a:alpha val="40000"/>
              </a:prstClr>
            </a:outerShdw>
          </a:effectLst>
        </p:spPr>
      </p:pic>
      <p:pic>
        <p:nvPicPr>
          <p:cNvPr id="3" name="Picture 9" descr="K:\上海所有门店\上海门店相片\照片\上海杨浦分院\杨浦\DSC02269.JPG"/>
          <p:cNvPicPr>
            <a:picLocks noChangeAspect="1"/>
          </p:cNvPicPr>
          <p:nvPr/>
        </p:nvPicPr>
        <p:blipFill>
          <a:blip r:embed="rId4" cstate="print"/>
          <a:stretch>
            <a:fillRect/>
          </a:stretch>
        </p:blipFill>
        <p:spPr>
          <a:xfrm>
            <a:off x="854075" y="1848485"/>
            <a:ext cx="3256280" cy="2625090"/>
          </a:xfrm>
          <a:prstGeom prst="rect">
            <a:avLst/>
          </a:prstGeom>
          <a:noFill/>
          <a:ln w="9525">
            <a:noFill/>
          </a:ln>
          <a:effectLst>
            <a:outerShdw blurRad="50800" dist="38100" dir="2700000" algn="tl" rotWithShape="0">
              <a:prstClr val="black">
                <a:alpha val="40000"/>
              </a:prstClr>
            </a:outerShdw>
          </a:effectLst>
        </p:spPr>
      </p:pic>
      <p:pic>
        <p:nvPicPr>
          <p:cNvPr id="221" name="图片 2"/>
          <p:cNvPicPr>
            <a:picLocks noChangeAspect="1"/>
          </p:cNvPicPr>
          <p:nvPr/>
        </p:nvPicPr>
        <p:blipFill>
          <a:blip r:embed="rId5">
            <a:lum bright="24000" contrast="18000"/>
          </a:blip>
          <a:srcRect t="14819" b="23046"/>
          <a:stretch>
            <a:fillRect/>
          </a:stretch>
        </p:blipFill>
        <p:spPr>
          <a:xfrm>
            <a:off x="4343400" y="1837690"/>
            <a:ext cx="2906395" cy="2625090"/>
          </a:xfrm>
          <a:prstGeom prst="rect">
            <a:avLst/>
          </a:prstGeom>
          <a:noFill/>
          <a:ln w="9525">
            <a:noFill/>
          </a:ln>
        </p:spPr>
      </p:pic>
    </p:spTree>
    <p:custDataLst>
      <p:tags r:id="rId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2" name="矩形 1"/>
          <p:cNvSpPr/>
          <p:nvPr>
            <p:custDataLst>
              <p:tags r:id="rId2"/>
            </p:custDataLst>
          </p:nvPr>
        </p:nvSpPr>
        <p:spPr>
          <a:xfrm>
            <a:off x="0" y="322580"/>
            <a:ext cx="7402195" cy="647700"/>
          </a:xfrm>
          <a:prstGeom prst="rect">
            <a:avLst/>
          </a:prstGeom>
          <a:solidFill>
            <a:srgbClr val="438BC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7" name="矩形 6"/>
          <p:cNvSpPr/>
          <p:nvPr>
            <p:custDataLst>
              <p:tags r:id="rId3"/>
            </p:custDataLst>
          </p:nvPr>
        </p:nvSpPr>
        <p:spPr>
          <a:xfrm>
            <a:off x="0" y="323215"/>
            <a:ext cx="211455" cy="647065"/>
          </a:xfrm>
          <a:prstGeom prst="rect">
            <a:avLst/>
          </a:prstGeom>
          <a:solidFill>
            <a:srgbClr val="438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4"/>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3" name="文本框 2"/>
          <p:cNvSpPr txBox="1"/>
          <p:nvPr>
            <p:custDataLst>
              <p:tags r:id="rId5"/>
            </p:custDataLst>
          </p:nvPr>
        </p:nvSpPr>
        <p:spPr>
          <a:xfrm>
            <a:off x="211455" y="259080"/>
            <a:ext cx="6731000" cy="762000"/>
          </a:xfrm>
          <a:prstGeom prst="rect">
            <a:avLst/>
          </a:prstGeom>
          <a:noFill/>
        </p:spPr>
        <p:txBody>
          <a:bodyPr wrap="square" lIns="91440" tIns="45720" rIns="91440" bIns="45720" rtlCol="0" anchor="ctr" anchorCtr="0">
            <a:normAutofit/>
          </a:bodyPr>
          <a:p>
            <a:r>
              <a:rPr lang="zh-CN" altLang="en-US" sz="2800" b="1" spc="160" dirty="0">
                <a:solidFill>
                  <a:schemeClr val="dk1"/>
                </a:solidFill>
                <a:latin typeface="Arial" panose="020B0604020202020204" pitchFamily="34" charset="0"/>
                <a:ea typeface="微软雅黑" panose="020B0503020204020204" charset="-122"/>
                <a:sym typeface="Arial" panose="020B0604020202020204" pitchFamily="34" charset="0"/>
              </a:rPr>
              <a:t>三、体检套餐</a:t>
            </a:r>
            <a:endParaRPr lang="zh-CN" altLang="en-US" sz="2800" b="1" spc="160" dirty="0">
              <a:solidFill>
                <a:schemeClr val="dk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18" name="表格 17"/>
          <p:cNvGraphicFramePr/>
          <p:nvPr>
            <p:custDataLst>
              <p:tags r:id="rId6"/>
            </p:custDataLst>
          </p:nvPr>
        </p:nvGraphicFramePr>
        <p:xfrm>
          <a:off x="723265" y="1548130"/>
          <a:ext cx="10550525" cy="29414470"/>
        </p:xfrm>
        <a:graphic>
          <a:graphicData uri="http://schemas.openxmlformats.org/drawingml/2006/table">
            <a:tbl>
              <a:tblPr>
                <a:tableStyleId>{93296810-A885-4BE3-A3E7-6D5BEEA58F35}</a:tableStyleId>
              </a:tblPr>
              <a:tblGrid>
                <a:gridCol w="1113790"/>
                <a:gridCol w="2864485"/>
                <a:gridCol w="509905"/>
                <a:gridCol w="576580"/>
                <a:gridCol w="554355"/>
                <a:gridCol w="4931410"/>
              </a:tblGrid>
              <a:tr h="513715">
                <a:tc gridSpan="6">
                  <a:txBody>
                    <a:bodyPr/>
                    <a:p>
                      <a:pPr indent="0" algn="ctr">
                        <a:buNone/>
                      </a:pPr>
                      <a:r>
                        <a:rPr lang="en-US" altLang="zh-CN" sz="1400" b="1">
                          <a:solidFill>
                            <a:srgbClr val="FF0000"/>
                          </a:solidFill>
                        </a:rPr>
                        <a:t>★基础体检项目</a:t>
                      </a:r>
                      <a:endParaRPr lang="en-US" altLang="zh-CN" sz="1400" b="1">
                        <a:solidFill>
                          <a:srgbClr val="FF0000"/>
                        </a:solidFill>
                      </a:endParaRPr>
                    </a:p>
                  </a:txBody>
                  <a:tcPr anchor="ctr" anchorCtr="0">
                    <a:solidFill>
                      <a:srgbClr val="B3CBDF"/>
                    </a:solidFill>
                  </a:tcPr>
                </a:tc>
                <a:tc hMerge="1">
                  <a:tcPr/>
                </a:tc>
                <a:tc hMerge="1">
                  <a:tcPr/>
                </a:tc>
                <a:tc hMerge="1">
                  <a:tcPr/>
                </a:tc>
                <a:tc hMerge="1">
                  <a:tcPr/>
                </a:tc>
                <a:tc hMerge="1">
                  <a:tcPr/>
                </a:tc>
              </a:tr>
              <a:tr h="343535">
                <a:tc rowSpan="2" gridSpan="2">
                  <a:txBody>
                    <a:bodyPr/>
                    <a:p>
                      <a:pPr indent="0" algn="ctr">
                        <a:buNone/>
                      </a:pPr>
                      <a:r>
                        <a:rPr lang="en-US" altLang="zh-CN" sz="1400"/>
                        <a:t> 体检项目</a:t>
                      </a:r>
                      <a:endParaRPr lang="en-US" altLang="zh-CN" sz="1400"/>
                    </a:p>
                  </a:txBody>
                  <a:tcPr anchor="ctr" anchorCtr="0">
                    <a:solidFill>
                      <a:srgbClr val="B3CBDF"/>
                    </a:solidFill>
                  </a:tcPr>
                </a:tc>
                <a:tc rowSpan="2" hMerge="1">
                  <a:tcPr/>
                </a:tc>
                <a:tc rowSpan="2">
                  <a:txBody>
                    <a:bodyPr/>
                    <a:p>
                      <a:pPr indent="0" algn="ctr">
                        <a:buNone/>
                      </a:pPr>
                      <a:r>
                        <a:rPr lang="en-US" sz="1400"/>
                        <a:t> 男性</a:t>
                      </a:r>
                      <a:endParaRPr lang="en-US" altLang="en-US" sz="1400"/>
                    </a:p>
                  </a:txBody>
                  <a:tcPr marL="0" marR="0" marT="0" marB="0" vert="horz" anchor="ctr" anchorCtr="0">
                    <a:solidFill>
                      <a:srgbClr val="B3CBDF"/>
                    </a:solidFill>
                  </a:tcPr>
                </a:tc>
                <a:tc gridSpan="2">
                  <a:txBody>
                    <a:bodyPr/>
                    <a:p>
                      <a:pPr indent="0" algn="ctr">
                        <a:buNone/>
                      </a:pPr>
                      <a:r>
                        <a:rPr lang="zh-CN" altLang="en-US" sz="1400"/>
                        <a:t>女性</a:t>
                      </a:r>
                      <a:r>
                        <a:rPr lang="en-US" sz="1400"/>
                        <a:t> </a:t>
                      </a:r>
                      <a:endParaRPr lang="en-US" altLang="en-US" sz="1400"/>
                    </a:p>
                  </a:txBody>
                  <a:tcPr marL="0" marR="0" marT="0" marB="0" vert="horz" anchor="ctr" anchorCtr="0">
                    <a:solidFill>
                      <a:srgbClr val="B3CBDF"/>
                    </a:solidFill>
                  </a:tcPr>
                </a:tc>
                <a:tc hMerge="1">
                  <a:tcPr/>
                </a:tc>
                <a:tc rowSpan="2">
                  <a:txBody>
                    <a:bodyPr/>
                    <a:p>
                      <a:pPr indent="0" algn="ctr">
                        <a:buNone/>
                      </a:pPr>
                      <a:r>
                        <a:rPr lang="en-US" sz="1400"/>
                        <a:t> 临床意义</a:t>
                      </a:r>
                      <a:endParaRPr lang="en-US" altLang="en-US" sz="1400"/>
                    </a:p>
                  </a:txBody>
                  <a:tcPr marL="0" marR="0" marT="0" marB="0" vert="horz" anchor="ctr" anchorCtr="0">
                    <a:solidFill>
                      <a:srgbClr val="B3CBDF"/>
                    </a:solidFill>
                  </a:tcPr>
                </a:tc>
              </a:tr>
              <a:tr h="485140">
                <a:tc vMerge="1" gridSpan="2">
                  <a:tcPr/>
                </a:tc>
                <a:tc vMerge="1" hMerge="1">
                  <a:tcPr/>
                </a:tc>
                <a:tc vMerge="1">
                  <a:tcPr/>
                </a:tc>
                <a:tc>
                  <a:txBody>
                    <a:bodyPr/>
                    <a:p>
                      <a:pPr indent="0" algn="ctr">
                        <a:buNone/>
                      </a:pPr>
                      <a:r>
                        <a:rPr lang="en-US" sz="1400"/>
                        <a:t>未婚</a:t>
                      </a:r>
                      <a:endParaRPr lang="en-US" altLang="en-US" sz="1400"/>
                    </a:p>
                  </a:txBody>
                  <a:tcPr marL="0" marR="0" marT="0" marB="0" vert="horz" anchor="ctr" anchorCtr="0">
                    <a:solidFill>
                      <a:srgbClr val="B3CBDF"/>
                    </a:solidFill>
                  </a:tcPr>
                </a:tc>
                <a:tc>
                  <a:txBody>
                    <a:bodyPr/>
                    <a:p>
                      <a:pPr indent="0" algn="ctr">
                        <a:buNone/>
                      </a:pPr>
                      <a:r>
                        <a:rPr lang="en-US" sz="1400"/>
                        <a:t>已婚</a:t>
                      </a:r>
                      <a:endParaRPr lang="en-US" altLang="en-US" sz="1400"/>
                    </a:p>
                  </a:txBody>
                  <a:tcPr marL="0" marR="0" marT="0" marB="0" vert="horz" anchor="ctr" anchorCtr="0">
                    <a:solidFill>
                      <a:srgbClr val="B3CBDF"/>
                    </a:solidFill>
                  </a:tcPr>
                </a:tc>
                <a:tc vMerge="1">
                  <a:tcPr/>
                </a:tc>
              </a:tr>
              <a:tr h="121920">
                <a:tc>
                  <a:txBody>
                    <a:bodyPr/>
                    <a:p>
                      <a:pPr indent="0">
                        <a:buNone/>
                      </a:pPr>
                      <a:r>
                        <a:rPr lang="en-US" altLang="zh-CN" sz="1400"/>
                        <a:t> 一般检查</a:t>
                      </a:r>
                      <a:endParaRPr lang="en-US" altLang="zh-CN" sz="1400"/>
                    </a:p>
                  </a:txBody>
                  <a:tcPr anchor="ctr" anchorCtr="0"/>
                </a:tc>
                <a:tc>
                  <a:txBody>
                    <a:bodyPr/>
                    <a:p>
                      <a:pPr indent="0">
                        <a:buNone/>
                      </a:pPr>
                      <a:r>
                        <a:rPr lang="en-US" sz="1400"/>
                        <a:t> 身高、体重、体重指数（BMI）血压（BP）</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体重是否正常，有无体重不足、超重或肥胖；有无血压脉搏异常等</a:t>
                      </a:r>
                      <a:endParaRPr lang="en-US" altLang="en-US" sz="1400"/>
                    </a:p>
                  </a:txBody>
                  <a:tcPr marL="0" marR="0" marT="0" marB="0" vert="horz" anchor="ctr" anchorCtr="0"/>
                </a:tc>
              </a:tr>
              <a:tr h="121920">
                <a:tc>
                  <a:txBody>
                    <a:bodyPr/>
                    <a:p>
                      <a:pPr indent="0">
                        <a:buNone/>
                      </a:pPr>
                      <a:r>
                        <a:rPr lang="en-US" altLang="zh-CN" sz="1400"/>
                        <a:t>内科检查</a:t>
                      </a:r>
                      <a:endParaRPr lang="en-US" altLang="zh-CN" sz="1400"/>
                    </a:p>
                  </a:txBody>
                  <a:tcPr anchor="ctr" anchorCtr="0"/>
                </a:tc>
                <a:tc>
                  <a:txBody>
                    <a:bodyPr/>
                    <a:p>
                      <a:pPr indent="0">
                        <a:buNone/>
                      </a:pPr>
                      <a:r>
                        <a:rPr lang="en-US" sz="1400"/>
                        <a:t>心、肺听诊，腹部触诊</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心肺有无异常	肝脾有无肿大、腹部有无包块等</a:t>
                      </a:r>
                      <a:endParaRPr lang="en-US" altLang="en-US" sz="1400"/>
                    </a:p>
                  </a:txBody>
                  <a:tcPr marL="0" marR="0" marT="0" marB="0" vert="horz" anchor="ctr" anchorCtr="0"/>
                </a:tc>
              </a:tr>
              <a:tr h="121920">
                <a:tc>
                  <a:txBody>
                    <a:bodyPr/>
                    <a:p>
                      <a:pPr indent="0">
                        <a:buNone/>
                      </a:pPr>
                      <a:r>
                        <a:rPr lang="en-US" altLang="zh-CN" sz="1400"/>
                        <a:t>外科检查</a:t>
                      </a:r>
                      <a:endParaRPr lang="en-US" altLang="zh-CN" sz="1400"/>
                    </a:p>
                  </a:txBody>
                  <a:tcPr anchor="ctr" anchorCtr="0"/>
                </a:tc>
                <a:tc>
                  <a:txBody>
                    <a:bodyPr/>
                    <a:p>
                      <a:pPr indent="0">
                        <a:buNone/>
                      </a:pPr>
                      <a:r>
                        <a:rPr lang="en-US" sz="1400"/>
                        <a:t>浅表淋巴结，甲状腺、乳房、脊柱、四肢、外生殖器、前列腺、肛肠指检、皮肤等</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 淋巴结有无肿大，甲状腺、乳 房、外生殖器、前列腺、肛肠 有无异常、四肢脊柱有无畸 形、皮肤有无异常改变等</a:t>
                      </a:r>
                      <a:endParaRPr lang="en-US" altLang="en-US" sz="1400"/>
                    </a:p>
                  </a:txBody>
                  <a:tcPr marL="0" marR="0" marT="0" marB="0" vert="horz" anchor="ctr" anchorCtr="0"/>
                </a:tc>
              </a:tr>
              <a:tr h="274320">
                <a:tc rowSpan="4">
                  <a:txBody>
                    <a:bodyPr/>
                    <a:p>
                      <a:pPr indent="0">
                        <a:buNone/>
                      </a:pPr>
                      <a:r>
                        <a:rPr lang="en-US" altLang="zh-CN" sz="1400"/>
                        <a:t> 眼科</a:t>
                      </a:r>
                      <a:endParaRPr lang="en-US" altLang="zh-CN" sz="1400"/>
                    </a:p>
                    <a:p>
                      <a:pPr indent="0">
                        <a:buNone/>
                      </a:pPr>
                      <a:r>
                        <a:rPr lang="en-US" altLang="zh-CN" sz="1400"/>
                        <a:t> </a:t>
                      </a:r>
                      <a:endParaRPr lang="en-US" altLang="zh-CN" sz="1400"/>
                    </a:p>
                  </a:txBody>
                  <a:tcPr anchor="ctr" anchorCtr="0"/>
                </a:tc>
                <a:tc>
                  <a:txBody>
                    <a:bodyPr/>
                    <a:p>
                      <a:pPr indent="0">
                        <a:buNone/>
                      </a:pPr>
                      <a:r>
                        <a:rPr lang="en-US" sz="1400"/>
                        <a:t>视力检查(必选）</a:t>
                      </a:r>
                      <a:endParaRPr lang="en-US" altLang="en-US" sz="1400"/>
                    </a:p>
                  </a:txBody>
                  <a:tcPr marL="0" marR="0" marT="0" marB="0" vert="horz" anchor="ctr" anchorCtr="0"/>
                </a:tc>
                <a:tc>
                  <a:txBody>
                    <a:bodyPr/>
                    <a:p>
                      <a:pPr indent="0" algn="ctr">
                        <a:buNone/>
                      </a:pPr>
                      <a:r>
                        <a:rPr lang="en-US" sz="1400"/>
                        <a:t>●</a:t>
                      </a:r>
                      <a:endParaRPr lang="en-US" altLang="en-US" sz="1400"/>
                    </a:p>
                  </a:txBody>
                  <a:tcPr marL="0" marR="0" marT="0" marB="0" vert="horz" anchor="ctr" anchorCtr="0"/>
                </a:tc>
                <a:tc>
                  <a:txBody>
                    <a:bodyPr/>
                    <a:p>
                      <a:pPr indent="0" algn="ctr">
                        <a:buNone/>
                      </a:pPr>
                      <a:r>
                        <a:rPr lang="en-US" sz="1400"/>
                        <a:t>●</a:t>
                      </a:r>
                      <a:endParaRPr lang="en-US" altLang="en-US" sz="1400"/>
                    </a:p>
                  </a:txBody>
                  <a:tcPr marL="0" marR="0" marT="0" marB="0" vert="horz" anchor="ctr" anchorCtr="0"/>
                </a:tc>
                <a:tc>
                  <a:txBody>
                    <a:bodyPr/>
                    <a:p>
                      <a:pPr indent="0" algn="ctr">
                        <a:buNone/>
                      </a:pPr>
                      <a:r>
                        <a:rPr lang="en-US" sz="1400"/>
                        <a:t>●</a:t>
                      </a:r>
                      <a:endParaRPr lang="en-US" altLang="en-US" sz="1400"/>
                    </a:p>
                  </a:txBody>
                  <a:tcPr marL="0" marR="0" marT="0" marB="0" vert="horz" anchor="ctr" anchorCtr="0"/>
                </a:tc>
                <a:tc>
                  <a:txBody>
                    <a:bodyPr/>
                    <a:p>
                      <a:pPr indent="0">
                        <a:buNone/>
                      </a:pPr>
                      <a:r>
                        <a:rPr lang="en-US" sz="1400"/>
                        <a:t>视力是否正常</a:t>
                      </a:r>
                      <a:endParaRPr lang="en-US" altLang="en-US" sz="1400"/>
                    </a:p>
                  </a:txBody>
                  <a:tcPr marL="0" marR="0" marT="0" marB="0" vert="horz" anchor="ctr" anchorCtr="0"/>
                </a:tc>
              </a:tr>
              <a:tr h="274320">
                <a:tc vMerge="1">
                  <a:tcPr/>
                </a:tc>
                <a:tc>
                  <a:txBody>
                    <a:bodyPr/>
                    <a:p>
                      <a:pPr indent="0">
                        <a:buNone/>
                      </a:pPr>
                      <a:r>
                        <a:rPr lang="en-US" sz="1400"/>
                        <a:t>眼科检查(外眼)(必选）</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眼外观是否正常，有无沙眼、结膜炎等</a:t>
                      </a:r>
                      <a:endParaRPr lang="en-US" altLang="en-US" sz="1400"/>
                    </a:p>
                  </a:txBody>
                  <a:tcPr marL="0" marR="0" marT="0" marB="0" vert="horz" anchor="ctr" anchorCtr="0"/>
                </a:tc>
              </a:tr>
              <a:tr h="121920">
                <a:tc vMerge="1">
                  <a:tcPr/>
                </a:tc>
                <a:tc>
                  <a:txBody>
                    <a:bodyPr/>
                    <a:p>
                      <a:pPr indent="0">
                        <a:buNone/>
                      </a:pPr>
                      <a:r>
                        <a:rPr lang="en-US" sz="1400"/>
                        <a:t>眼底检查(眼底)</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眼底有无黄斑变性和动脉硬化等</a:t>
                      </a:r>
                      <a:endParaRPr lang="en-US" altLang="en-US" sz="1400"/>
                    </a:p>
                  </a:txBody>
                  <a:tcPr marL="0" marR="0" marT="0" marB="0" vert="horz" anchor="ctr" anchorCtr="0"/>
                </a:tc>
              </a:tr>
              <a:tr h="121920">
                <a:tc vMerge="1">
                  <a:tcPr/>
                </a:tc>
                <a:tc>
                  <a:txBody>
                    <a:bodyPr/>
                    <a:p>
                      <a:pPr indent="0">
                        <a:buNone/>
                      </a:pPr>
                      <a:r>
                        <a:rPr lang="en-US" sz="1400"/>
                        <a:t> 测眼压</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眼压是否正常，排除原发性青光眼、原发性视网膜剥离等疾病。</a:t>
                      </a:r>
                      <a:endParaRPr lang="en-US" altLang="en-US" sz="1400"/>
                    </a:p>
                  </a:txBody>
                  <a:tcPr marL="0" marR="0" marT="0" marB="0" vert="horz" anchor="ctr" anchorCtr="0"/>
                </a:tc>
              </a:tr>
              <a:tr h="121920">
                <a:tc>
                  <a:txBody>
                    <a:bodyPr/>
                    <a:p>
                      <a:pPr indent="0">
                        <a:buNone/>
                      </a:pPr>
                      <a:r>
                        <a:rPr lang="en-US" altLang="zh-CN" sz="1400"/>
                        <a:t>耳鼻喉检查</a:t>
                      </a:r>
                      <a:endParaRPr lang="en-US" altLang="zh-CN" sz="1400"/>
                    </a:p>
                  </a:txBody>
                  <a:tcPr anchor="ctr" anchorCtr="0"/>
                </a:tc>
                <a:tc>
                  <a:txBody>
                    <a:bodyPr/>
                    <a:p>
                      <a:pPr indent="0">
                        <a:buNone/>
                      </a:pPr>
                      <a:r>
                        <a:rPr lang="en-US" sz="1400"/>
                        <a:t>外耳道、鼓膜、鼻腔、鼻中隔、扁桃体、咽部</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耳、鼻、咽（如中耳炎、鼓膜穿孔、扁桃体肿大）有无异常等</a:t>
                      </a:r>
                      <a:endParaRPr lang="en-US" altLang="en-US" sz="1400"/>
                    </a:p>
                  </a:txBody>
                  <a:tcPr marL="0" marR="0" marT="0" marB="0" vert="horz" anchor="ctr" anchorCtr="0"/>
                </a:tc>
              </a:tr>
              <a:tr h="121920">
                <a:tc rowSpan="4">
                  <a:txBody>
                    <a:bodyPr/>
                    <a:p>
                      <a:pPr indent="0">
                        <a:buNone/>
                      </a:pPr>
                      <a:r>
                        <a:rPr lang="en-US" altLang="zh-CN" sz="1400"/>
                        <a:t>妇科（已婚项 目）</a:t>
                      </a:r>
                      <a:endParaRPr lang="en-US" altLang="zh-CN" sz="1400"/>
                    </a:p>
                  </a:txBody>
                  <a:tcPr anchor="ctr" anchorCtr="0"/>
                </a:tc>
                <a:tc>
                  <a:txBody>
                    <a:bodyPr/>
                    <a:p>
                      <a:pPr indent="0">
                        <a:buNone/>
                      </a:pPr>
                      <a:r>
                        <a:rPr lang="en-US" sz="1400"/>
                        <a:t>常规检查（必选）</a:t>
                      </a: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r>
                        <a:rPr lang="en-US" sz="1400"/>
                        <a:t>●</a:t>
                      </a:r>
                      <a:endParaRPr lang="en-US" altLang="en-US" sz="1400"/>
                    </a:p>
                  </a:txBody>
                  <a:tcPr marL="0" marR="0" marT="0" marB="0" vert="horz" anchor="ctr" anchorCtr="0"/>
                </a:tc>
                <a:tc rowSpan="2">
                  <a:txBody>
                    <a:bodyPr/>
                    <a:p>
                      <a:pPr indent="0">
                        <a:buNone/>
                      </a:pPr>
                      <a:r>
                        <a:rPr lang="en-US" sz="1400"/>
                        <a:t> 女性生殖器有无异常病变，有 无宫颈炎及阴道感染等。</a:t>
                      </a:r>
                      <a:endParaRPr lang="en-US" altLang="en-US" sz="1400"/>
                    </a:p>
                  </a:txBody>
                  <a:tcPr marL="0" marR="0" marT="0" marB="0" vert="horz" anchor="ctr" anchorCtr="0"/>
                </a:tc>
              </a:tr>
              <a:tr h="121920">
                <a:tc vMerge="1">
                  <a:tcPr/>
                </a:tc>
                <a:tc>
                  <a:txBody>
                    <a:bodyPr/>
                    <a:p>
                      <a:pPr indent="0">
                        <a:buNone/>
                      </a:pPr>
                      <a:r>
                        <a:rPr lang="en-US" sz="1400"/>
                        <a:t>白带常规（必选）</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a:t>
                      </a:r>
                      <a:endParaRPr lang="en-US" altLang="en-US" sz="1400"/>
                    </a:p>
                  </a:txBody>
                  <a:tcPr marL="0" marR="0" marT="0" marB="0" vert="horz" anchor="ctr" anchorCtr="0"/>
                </a:tc>
                <a:tc vMerge="1">
                  <a:tcPr/>
                </a:tc>
              </a:tr>
              <a:tr h="121920">
                <a:tc vMerge="1">
                  <a:tcPr/>
                </a:tc>
                <a:tc>
                  <a:txBody>
                    <a:bodyPr/>
                    <a:p>
                      <a:pPr indent="0">
                        <a:buNone/>
                      </a:pPr>
                      <a:r>
                        <a:rPr lang="en-US" sz="1400"/>
                        <a:t>液基薄层细胞学检测（TCT）</a:t>
                      </a: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宫颈癌筛查，比宫颈刮片灵敏度高，准确性好。</a:t>
                      </a:r>
                      <a:endParaRPr lang="en-US" altLang="en-US" sz="1400"/>
                    </a:p>
                  </a:txBody>
                  <a:tcPr marL="0" marR="0" marT="0" marB="0" vert="horz" anchor="ctr" anchorCtr="0"/>
                </a:tc>
              </a:tr>
              <a:tr h="121920">
                <a:tc vMerge="1">
                  <a:tcPr/>
                </a:tc>
                <a:tc>
                  <a:txBody>
                    <a:bodyPr/>
                    <a:p>
                      <a:pPr indent="0">
                        <a:buNone/>
                      </a:pPr>
                      <a:r>
                        <a:rPr lang="en-US" sz="1400"/>
                        <a:t>HPV-DNA(16/18)</a:t>
                      </a: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筛查宫颈癌高危人群的重要指标。</a:t>
                      </a:r>
                      <a:endParaRPr lang="en-US" altLang="en-US" sz="1400"/>
                    </a:p>
                  </a:txBody>
                  <a:tcPr marL="0" marR="0" marT="0" marB="0" vert="horz" anchor="ctr" anchorCtr="0"/>
                </a:tc>
              </a:tr>
            </a:tbl>
          </a:graphicData>
        </a:graphic>
      </p:graphicFrame>
      <p:sp>
        <p:nvSpPr>
          <p:cNvPr id="20" name="文本框 19"/>
          <p:cNvSpPr txBox="1"/>
          <p:nvPr/>
        </p:nvSpPr>
        <p:spPr>
          <a:xfrm>
            <a:off x="4139565" y="1044575"/>
            <a:ext cx="3398520" cy="344170"/>
          </a:xfrm>
          <a:prstGeom prst="rect">
            <a:avLst/>
          </a:prstGeom>
          <a:noFill/>
        </p:spPr>
        <p:txBody>
          <a:bodyPr wrap="square" rtlCol="0" anchor="t">
            <a:noAutofit/>
          </a:bodyPr>
          <a:p>
            <a:r>
              <a:rPr lang="zh-CN" altLang="en-US" b="1" dirty="0">
                <a:latin typeface="微软雅黑" panose="020B0503020204020204" charset="-122"/>
                <a:ea typeface="微软雅黑" panose="020B0503020204020204" charset="-122"/>
                <a:cs typeface="微软雅黑" panose="020B0503020204020204" charset="-122"/>
                <a:sym typeface="+mn-ea"/>
              </a:rPr>
              <a:t>在职、离退休教职工体检套</a:t>
            </a:r>
            <a:r>
              <a:rPr lang="zh-CN" altLang="en-US" b="1" dirty="0">
                <a:latin typeface="微软雅黑" panose="020B0503020204020204" charset="-122"/>
                <a:ea typeface="微软雅黑" panose="020B0503020204020204" charset="-122"/>
                <a:cs typeface="微软雅黑" panose="020B0503020204020204" charset="-122"/>
                <a:sym typeface="+mn-ea"/>
              </a:rPr>
              <a:t>餐</a:t>
            </a:r>
            <a:endParaRPr lang="zh-CN" altLang="en-US" b="1" dirty="0">
              <a:latin typeface="微软雅黑" panose="020B0503020204020204" charset="-122"/>
              <a:ea typeface="微软雅黑" panose="020B0503020204020204" charset="-122"/>
              <a:cs typeface="微软雅黑" panose="020B0503020204020204" charset="-122"/>
              <a:sym typeface="+mn-ea"/>
            </a:endParaRPr>
          </a:p>
        </p:txBody>
      </p:sp>
    </p:spTree>
    <p:custDataLst>
      <p:tags r:id="rId7"/>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6" name="表格 5"/>
          <p:cNvGraphicFramePr/>
          <p:nvPr/>
        </p:nvGraphicFramePr>
        <p:xfrm>
          <a:off x="723265" y="421005"/>
          <a:ext cx="10550525" cy="6187440"/>
        </p:xfrm>
        <a:graphic>
          <a:graphicData uri="http://schemas.openxmlformats.org/drawingml/2006/table">
            <a:tbl>
              <a:tblPr>
                <a:tableStyleId>{93296810-A885-4BE3-A3E7-6D5BEEA58F35}</a:tableStyleId>
              </a:tblPr>
              <a:tblGrid>
                <a:gridCol w="1113790"/>
                <a:gridCol w="2864485"/>
                <a:gridCol w="509905"/>
                <a:gridCol w="576580"/>
                <a:gridCol w="554355"/>
                <a:gridCol w="4931410"/>
              </a:tblGrid>
              <a:tr h="121920">
                <a:tc>
                  <a:txBody>
                    <a:bodyPr/>
                    <a:p>
                      <a:pPr indent="0">
                        <a:buNone/>
                      </a:pPr>
                      <a:r>
                        <a:rPr lang="en-US" altLang="zh-CN" sz="1400"/>
                        <a:t>血常规5</a:t>
                      </a:r>
                      <a:r>
                        <a:rPr lang="zh-CN" altLang="en-US" sz="1400"/>
                        <a:t>分类</a:t>
                      </a:r>
                      <a:endParaRPr lang="en-US" altLang="zh-CN" sz="1400"/>
                    </a:p>
                  </a:txBody>
                  <a:tcPr anchor="ctr" anchorCtr="0"/>
                </a:tc>
                <a:tc>
                  <a:txBody>
                    <a:bodyPr/>
                    <a:p>
                      <a:pPr indent="0">
                        <a:buNone/>
                      </a:pPr>
                      <a:r>
                        <a:rPr lang="en-US" sz="1400"/>
                        <a:t>  检查白细胞、红细 胞、血小板等</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可提示：小细胞性贫血，巨幼细胞贫血，再生障碍性贫血，溶血性贫血，白血病，粒细胞减少，血小板减少，淋巴细胞减少，炎症感染等。</a:t>
                      </a:r>
                      <a:endParaRPr lang="en-US" altLang="en-US" sz="1400"/>
                    </a:p>
                  </a:txBody>
                  <a:tcPr marL="0" marR="0" marT="0" marB="0" vert="horz" anchor="ctr" anchorCtr="0"/>
                </a:tc>
              </a:tr>
              <a:tr h="121920">
                <a:tc rowSpan="5">
                  <a:txBody>
                    <a:bodyPr/>
                    <a:p>
                      <a:pPr indent="0">
                        <a:buNone/>
                      </a:pPr>
                      <a:r>
                        <a:rPr lang="en-US" altLang="zh-CN" sz="1400"/>
                        <a:t>肝功能</a:t>
                      </a:r>
                      <a:endParaRPr lang="en-US" altLang="zh-CN" sz="1400"/>
                    </a:p>
                  </a:txBody>
                  <a:tcPr anchor="ctr" anchorCtr="0"/>
                </a:tc>
                <a:tc>
                  <a:txBody>
                    <a:bodyPr/>
                    <a:p>
                      <a:pPr indent="0">
                        <a:buNone/>
                      </a:pPr>
                      <a:r>
                        <a:rPr lang="en-US" sz="1400"/>
                        <a:t> 血清丙氨酸氨基转移酶(ALT)</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是肝细胞受损最敏感的指标，升高：主要见于急性传染性肝炎、中毒性肝炎、酒精性肝炎，胆囊炎等。</a:t>
                      </a:r>
                      <a:endParaRPr lang="en-US" altLang="en-US" sz="1400"/>
                    </a:p>
                  </a:txBody>
                  <a:tcPr marL="0" marR="0" marT="0" marB="0" vert="horz" anchor="ctr" anchorCtr="0"/>
                </a:tc>
              </a:tr>
              <a:tr h="121920">
                <a:tc vMerge="1">
                  <a:tcPr/>
                </a:tc>
                <a:tc>
                  <a:txBody>
                    <a:bodyPr/>
                    <a:p>
                      <a:pPr indent="0">
                        <a:buNone/>
                      </a:pPr>
                      <a:r>
                        <a:rPr lang="en-US" sz="1400"/>
                        <a:t>血清门冬氨酸氨基转移酶（AST）</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可以检测肝细胞、心肌细胞受损情况。</a:t>
                      </a:r>
                      <a:endParaRPr lang="en-US" altLang="en-US" sz="1400"/>
                    </a:p>
                  </a:txBody>
                  <a:tcPr marL="0" marR="0" marT="0" marB="0" vert="horz" anchor="ctr" anchorCtr="0"/>
                </a:tc>
              </a:tr>
              <a:tr h="121920">
                <a:tc vMerge="1">
                  <a:tcPr/>
                </a:tc>
                <a:tc>
                  <a:txBody>
                    <a:bodyPr/>
                    <a:p>
                      <a:pPr indent="0">
                        <a:buNone/>
                      </a:pPr>
                      <a:r>
                        <a:rPr lang="en-US" sz="1400"/>
                        <a:t> 血清γ-谷氨酰基转移酶(γ-GT)</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是用于诊断肝、胆系统疾病的敏感指标，酒精性肝损伤的监 测指标。</a:t>
                      </a:r>
                      <a:endParaRPr lang="en-US" altLang="en-US" sz="1400"/>
                    </a:p>
                  </a:txBody>
                  <a:tcPr marL="0" marR="0" marT="0" marB="0" vert="horz" anchor="ctr" anchorCtr="0"/>
                </a:tc>
              </a:tr>
              <a:tr h="121920">
                <a:tc vMerge="1">
                  <a:tcPr/>
                </a:tc>
                <a:tc>
                  <a:txBody>
                    <a:bodyPr/>
                    <a:p>
                      <a:pPr indent="0">
                        <a:buNone/>
                      </a:pPr>
                      <a:r>
                        <a:rPr lang="en-US" sz="1400"/>
                        <a:t>血清碱性磷酸酶(ALP)</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是肝胆系统和骨骼系统疾病诊断的酶学指标</a:t>
                      </a:r>
                      <a:endParaRPr lang="en-US" altLang="en-US" sz="1400"/>
                    </a:p>
                  </a:txBody>
                  <a:tcPr marL="0" marR="0" marT="0" marB="0" vert="horz" anchor="ctr" anchorCtr="0"/>
                </a:tc>
              </a:tr>
              <a:tr h="121920">
                <a:tc vMerge="1">
                  <a:tcPr/>
                </a:tc>
                <a:tc>
                  <a:txBody>
                    <a:bodyPr/>
                    <a:p>
                      <a:pPr indent="0">
                        <a:buNone/>
                      </a:pPr>
                      <a:r>
                        <a:rPr lang="en-US" sz="1400"/>
                        <a:t> 血清总胆红素(T-BIL)</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总胆红素升高提示有黄疸，包括肝细胞性黄疸，阻塞性黄疸，溶血性黄疸。</a:t>
                      </a:r>
                      <a:endParaRPr lang="en-US" altLang="en-US" sz="1400"/>
                    </a:p>
                  </a:txBody>
                  <a:tcPr marL="0" marR="0" marT="0" marB="0" vert="horz" anchor="ctr" anchorCtr="0"/>
                </a:tc>
              </a:tr>
              <a:tr h="121920">
                <a:tc rowSpan="3">
                  <a:txBody>
                    <a:bodyPr/>
                    <a:p>
                      <a:pPr indent="0">
                        <a:buNone/>
                      </a:pPr>
                      <a:r>
                        <a:rPr lang="en-US" altLang="zh-CN" sz="1400"/>
                        <a:t>肾功能</a:t>
                      </a:r>
                      <a:endParaRPr lang="en-US" altLang="zh-CN" sz="1400"/>
                    </a:p>
                  </a:txBody>
                  <a:tcPr anchor="ctr" anchorCtr="0"/>
                </a:tc>
                <a:tc>
                  <a:txBody>
                    <a:bodyPr/>
                    <a:p>
                      <a:pPr indent="0">
                        <a:buNone/>
                      </a:pPr>
                      <a:r>
                        <a:rPr lang="en-US" sz="1400"/>
                        <a:t> 血清尿素（必选）</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可提示有无肾功能损害：如慢性肾炎，肾盂肾炎，肾结核，尿毒症等。</a:t>
                      </a:r>
                      <a:endParaRPr lang="en-US" altLang="en-US" sz="1400"/>
                    </a:p>
                  </a:txBody>
                  <a:tcPr marL="0" marR="0" marT="0" marB="0" vert="horz" anchor="ctr" anchorCtr="0"/>
                </a:tc>
              </a:tr>
              <a:tr h="121920">
                <a:tc vMerge="1">
                  <a:tcPr/>
                </a:tc>
                <a:tc>
                  <a:txBody>
                    <a:bodyPr/>
                    <a:p>
                      <a:pPr indent="0">
                        <a:buNone/>
                      </a:pPr>
                      <a:r>
                        <a:rPr lang="en-US" sz="1400"/>
                        <a:t> 血清肌酐（必选）</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可提示有无肾功能损害：如慢性肾炎，肾盂肾炎，肾结核，尿毒症等。</a:t>
                      </a:r>
                      <a:endParaRPr lang="en-US" altLang="en-US" sz="1400"/>
                    </a:p>
                  </a:txBody>
                  <a:tcPr marL="0" marR="0" marT="0" marB="0" vert="horz" anchor="ctr" anchorCtr="0"/>
                </a:tc>
              </a:tr>
              <a:tr h="121920">
                <a:tc vMerge="1">
                  <a:tcPr/>
                </a:tc>
                <a:tc>
                  <a:txBody>
                    <a:bodyPr/>
                    <a:p>
                      <a:pPr indent="0">
                        <a:buNone/>
                      </a:pPr>
                      <a:r>
                        <a:rPr lang="en-US" sz="1400"/>
                        <a:t> 血清尿酸</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可提示嘌呤代谢有无异常，升高常见于如高尿酸血症、痛风 及肾功能损害等。</a:t>
                      </a:r>
                      <a:endParaRPr lang="en-US" altLang="en-US" sz="1400"/>
                    </a:p>
                  </a:txBody>
                  <a:tcPr marL="0" marR="0" marT="0" marB="0" vert="horz" anchor="ctr" anchorCtr="0"/>
                </a:tc>
              </a:tr>
              <a:tr h="121920">
                <a:tc rowSpan="5">
                  <a:txBody>
                    <a:bodyPr/>
                    <a:p>
                      <a:pPr indent="0">
                        <a:buNone/>
                      </a:pPr>
                      <a:r>
                        <a:rPr lang="en-US" altLang="zh-CN" sz="1400"/>
                        <a:t> 血脂</a:t>
                      </a:r>
                      <a:endParaRPr lang="en-US" altLang="zh-CN" sz="1400"/>
                    </a:p>
                    <a:p>
                      <a:pPr indent="0">
                        <a:buNone/>
                      </a:pPr>
                      <a:r>
                        <a:rPr lang="en-US" altLang="zh-CN" sz="1400"/>
                        <a:t> </a:t>
                      </a:r>
                      <a:endParaRPr lang="en-US" altLang="zh-CN" sz="1400"/>
                    </a:p>
                  </a:txBody>
                  <a:tcPr anchor="ctr" anchorCtr="0"/>
                </a:tc>
                <a:tc>
                  <a:txBody>
                    <a:bodyPr/>
                    <a:p>
                      <a:pPr indent="0">
                        <a:buNone/>
                      </a:pPr>
                      <a:r>
                        <a:rPr lang="en-US" sz="1400"/>
                        <a:t> 1.总胆固醇(TC)</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胆固醇升高是导致高血压、冠心病、心肌梗死、动脉粥样硬 化的高度危险因素。</a:t>
                      </a:r>
                      <a:endParaRPr lang="en-US" altLang="en-US" sz="1400"/>
                    </a:p>
                  </a:txBody>
                  <a:tcPr marL="0" marR="0" marT="0" marB="0" vert="horz" anchor="ctr" anchorCtr="0"/>
                </a:tc>
              </a:tr>
              <a:tr h="121920">
                <a:tc vMerge="1">
                  <a:tcPr/>
                </a:tc>
                <a:tc>
                  <a:txBody>
                    <a:bodyPr/>
                    <a:p>
                      <a:pPr indent="0">
                        <a:buNone/>
                      </a:pPr>
                      <a:r>
                        <a:rPr lang="en-US" sz="1400"/>
                        <a:t> 2.甘油三脂（TG）</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甘油三脂升高见于：肥胖症，脂肪肝，糖尿病，动脉粥样硬化，高血压等。</a:t>
                      </a:r>
                      <a:endParaRPr lang="en-US" altLang="en-US" sz="1400"/>
                    </a:p>
                  </a:txBody>
                  <a:tcPr marL="0" marR="0" marT="0" marB="0" vert="horz" anchor="ctr" anchorCtr="0"/>
                </a:tc>
              </a:tr>
              <a:tr h="121920">
                <a:tc vMerge="1">
                  <a:tcPr/>
                </a:tc>
                <a:tc>
                  <a:txBody>
                    <a:bodyPr/>
                    <a:p>
                      <a:pPr indent="0">
                        <a:buNone/>
                      </a:pPr>
                      <a:r>
                        <a:rPr lang="en-US" sz="1400"/>
                        <a:t> 3.高密度脂蛋白胆固醇(HDL-C)</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高密度脂蛋白胆固醇认为是抗动脉硬化的保护因素。降低是冠心病、脑血管疾病的危险因子。</a:t>
                      </a:r>
                      <a:endParaRPr lang="en-US" altLang="en-US" sz="1400"/>
                    </a:p>
                  </a:txBody>
                  <a:tcPr marL="0" marR="0" marT="0" marB="0" vert="horz" anchor="ctr" anchorCtr="0"/>
                </a:tc>
              </a:tr>
              <a:tr h="121920">
                <a:tc vMerge="1">
                  <a:tcPr/>
                </a:tc>
                <a:tc>
                  <a:txBody>
                    <a:bodyPr/>
                    <a:p>
                      <a:pPr indent="0">
                        <a:buNone/>
                      </a:pPr>
                      <a:r>
                        <a:rPr lang="en-US" sz="1400"/>
                        <a:t> 4.低密度脂蛋白胆固醇(LDL-C)</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LDL-C 是坏胆固醇，升高是冠心病、心肌梗死、脑血管疾病和动脉硬化的高度危险因素。</a:t>
                      </a:r>
                      <a:endParaRPr lang="en-US" altLang="en-US" sz="1400"/>
                    </a:p>
                  </a:txBody>
                  <a:tcPr marL="0" marR="0" marT="0" marB="0" vert="horz" anchor="ctr" anchorCtr="0"/>
                </a:tc>
              </a:tr>
              <a:tr h="121920">
                <a:tc vMerge="1">
                  <a:tcPr/>
                </a:tc>
                <a:tc>
                  <a:txBody>
                    <a:bodyPr/>
                    <a:p>
                      <a:pPr indent="0">
                        <a:buNone/>
                      </a:pPr>
                      <a:r>
                        <a:rPr lang="en-US" sz="1400"/>
                        <a:t>5.动脉粥样硬化指数 (1-4必选）</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动脉粥样硬化指数升高，发生冠心病的危险性也升高。</a:t>
                      </a:r>
                      <a:endParaRPr lang="en-US" altLang="en-US" sz="1400"/>
                    </a:p>
                  </a:txBody>
                  <a:tcPr marL="0" marR="0" marT="0" marB="0" vert="horz" anchor="ctr" anchorCtr="0"/>
                </a:tc>
              </a:tr>
              <a:tr h="121920">
                <a:tc rowSpan="2">
                  <a:txBody>
                    <a:bodyPr/>
                    <a:p>
                      <a:pPr indent="0">
                        <a:buNone/>
                      </a:pPr>
                      <a:r>
                        <a:rPr lang="en-US" altLang="zh-CN" sz="1400"/>
                        <a:t> 血糖</a:t>
                      </a:r>
                      <a:endParaRPr lang="en-US" altLang="zh-CN" sz="1400"/>
                    </a:p>
                  </a:txBody>
                  <a:tcPr anchor="ctr" anchorCtr="0"/>
                </a:tc>
                <a:tc>
                  <a:txBody>
                    <a:bodyPr/>
                    <a:p>
                      <a:pPr indent="0">
                        <a:buNone/>
                      </a:pPr>
                      <a:r>
                        <a:rPr lang="en-US" sz="1400"/>
                        <a:t> 空腹血糖(FPG)</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从血糖水平了解是否有低血糖、糖尿病，了解血糖控制情况等。</a:t>
                      </a:r>
                      <a:endParaRPr lang="en-US" altLang="en-US" sz="1400"/>
                    </a:p>
                  </a:txBody>
                  <a:tcPr marL="0" marR="0" marT="0" marB="0" vert="horz" anchor="ctr" anchorCtr="0"/>
                </a:tc>
              </a:tr>
              <a:tr h="121920">
                <a:tc vMerge="1">
                  <a:tcPr/>
                </a:tc>
                <a:tc>
                  <a:txBody>
                    <a:bodyPr/>
                    <a:p>
                      <a:pPr indent="0">
                        <a:buNone/>
                      </a:pPr>
                      <a:r>
                        <a:rPr lang="en-US" sz="1400"/>
                        <a:t>糖化血红蛋白</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可反映检查前1-2个月的平均血糖水平，是糖尿病的筛查指标之一。</a:t>
                      </a:r>
                      <a:endParaRPr lang="en-US" altLang="en-US" sz="1400"/>
                    </a:p>
                  </a:txBody>
                  <a:tcPr marL="0" marR="0" marT="0" marB="0" vert="horz" anchor="ctr" anchorCtr="0"/>
                </a:tc>
              </a:tr>
            </a:tbl>
          </a:graphicData>
        </a:graphic>
      </p:graphicFrame>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2" name="表格 1"/>
          <p:cNvGraphicFramePr/>
          <p:nvPr/>
        </p:nvGraphicFramePr>
        <p:xfrm>
          <a:off x="723265" y="309880"/>
          <a:ext cx="10550525" cy="6550660"/>
        </p:xfrm>
        <a:graphic>
          <a:graphicData uri="http://schemas.openxmlformats.org/drawingml/2006/table">
            <a:tbl>
              <a:tblPr>
                <a:tableStyleId>{93296810-A885-4BE3-A3E7-6D5BEEA58F35}</a:tableStyleId>
              </a:tblPr>
              <a:tblGrid>
                <a:gridCol w="1113790"/>
                <a:gridCol w="2864485"/>
                <a:gridCol w="509905"/>
                <a:gridCol w="576580"/>
                <a:gridCol w="554355"/>
                <a:gridCol w="4931410"/>
              </a:tblGrid>
              <a:tr h="121920">
                <a:tc>
                  <a:txBody>
                    <a:bodyPr/>
                    <a:p>
                      <a:pPr indent="0">
                        <a:buNone/>
                      </a:pPr>
                      <a:r>
                        <a:rPr lang="en-US" altLang="zh-CN" sz="1400"/>
                        <a:t>甲状腺功能三项</a:t>
                      </a:r>
                      <a:endParaRPr lang="en-US" altLang="zh-CN" sz="1400"/>
                    </a:p>
                  </a:txBody>
                  <a:tcPr anchor="ctr" anchorCtr="0"/>
                </a:tc>
                <a:tc>
                  <a:txBody>
                    <a:bodyPr/>
                    <a:p>
                      <a:pPr indent="0">
                        <a:buNone/>
                      </a:pPr>
                      <a:r>
                        <a:rPr lang="en-US" sz="1400"/>
                        <a:t> T3	T4	TSH</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是诊断甲状腺机能亢进或甲状腺机能减退等疾病的指标。</a:t>
                      </a:r>
                      <a:endParaRPr lang="en-US" altLang="en-US" sz="1400"/>
                    </a:p>
                  </a:txBody>
                  <a:tcPr marL="0" marR="0" marT="0" marB="0" vert="horz" anchor="ctr" anchorCtr="0"/>
                </a:tc>
              </a:tr>
              <a:tr h="121920">
                <a:tc>
                  <a:txBody>
                    <a:bodyPr/>
                    <a:p>
                      <a:pPr indent="0">
                        <a:buNone/>
                      </a:pPr>
                      <a:r>
                        <a:rPr lang="en-US" altLang="zh-CN" sz="1400"/>
                        <a:t>肿瘤标志物（男5项）</a:t>
                      </a:r>
                      <a:endParaRPr lang="en-US" altLang="zh-CN" sz="1400"/>
                    </a:p>
                  </a:txBody>
                  <a:tcPr anchor="ctr" anchorCtr="0"/>
                </a:tc>
                <a:tc>
                  <a:txBody>
                    <a:bodyPr/>
                    <a:p>
                      <a:pPr indent="0">
                        <a:buNone/>
                      </a:pPr>
                      <a:r>
                        <a:rPr lang="en-US" sz="1400"/>
                        <a:t> AFP、CEA、CA199、 PSA、FPSA、PSA/FPSA</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一次同时检测五项肿瘤标志物，升高可提示肝癌、肺癌、前列腺癌、胰腺癌等。</a:t>
                      </a:r>
                      <a:endParaRPr lang="en-US" altLang="en-US" sz="1400"/>
                    </a:p>
                  </a:txBody>
                  <a:tcPr marL="0" marR="0" marT="0" marB="0" vert="horz" anchor="ctr" anchorCtr="0"/>
                </a:tc>
              </a:tr>
              <a:tr h="121920">
                <a:tc>
                  <a:txBody>
                    <a:bodyPr/>
                    <a:p>
                      <a:pPr indent="0">
                        <a:buNone/>
                      </a:pPr>
                      <a:r>
                        <a:rPr lang="en-US" altLang="zh-CN" sz="1400"/>
                        <a:t>肿瘤标志物（女5项）</a:t>
                      </a:r>
                      <a:endParaRPr lang="en-US" altLang="zh-CN" sz="1400"/>
                    </a:p>
                  </a:txBody>
                  <a:tcPr anchor="ctr" anchorCtr="0"/>
                </a:tc>
                <a:tc>
                  <a:txBody>
                    <a:bodyPr/>
                    <a:p>
                      <a:pPr indent="0">
                        <a:buNone/>
                      </a:pPr>
                      <a:r>
                        <a:rPr lang="en-US" sz="1400"/>
                        <a:t> AFP、CEA、CA19-9、 CA125、CA15-3</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一次同时检测五项肿瘤标志物，升高可提示肝癌、肺癌、乳腺癌、卵巢癌、胰腺癌等。</a:t>
                      </a:r>
                      <a:endParaRPr lang="en-US" altLang="en-US" sz="1400"/>
                    </a:p>
                  </a:txBody>
                  <a:tcPr marL="0" marR="0" marT="0" marB="0" vert="horz" anchor="ctr" anchorCtr="0"/>
                </a:tc>
              </a:tr>
              <a:tr h="121920">
                <a:tc>
                  <a:txBody>
                    <a:bodyPr/>
                    <a:p>
                      <a:pPr indent="0">
                        <a:buNone/>
                      </a:pPr>
                      <a:r>
                        <a:rPr lang="en-US" altLang="zh-CN" sz="1400"/>
                        <a:t> 尿常规</a:t>
                      </a:r>
                      <a:endParaRPr lang="en-US" altLang="zh-CN" sz="1400"/>
                    </a:p>
                  </a:txBody>
                  <a:tcPr anchor="ctr" anchorCtr="0"/>
                </a:tc>
                <a:tc>
                  <a:txBody>
                    <a:bodyPr/>
                    <a:p>
                      <a:pPr indent="0">
                        <a:buNone/>
                      </a:pPr>
                      <a:r>
                        <a:rPr lang="en-US" sz="1400"/>
                        <a:t> 颜色、比重、酸碱度、尿糖、隐血、尿胆素、尿胆原、尿胆红素、尿蛋白、亚硝酸盐、尿沉渣检查。</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可提示有无泌尿系统疾患：如急、慢性肾炎，肾盂肾炎，膀胱炎，尿道炎，肾病综合征，狼疮性肾炎，血红蛋白尿，肾梗塞、肾小管重金属盐及药物导致急性肾小管坏死，肾或膀胱肿瘤以及有无尿糖等。</a:t>
                      </a:r>
                      <a:endParaRPr lang="en-US" altLang="en-US" sz="1400"/>
                    </a:p>
                  </a:txBody>
                  <a:tcPr marL="0" marR="0" marT="0" marB="0" vert="horz" anchor="ctr" anchorCtr="0"/>
                </a:tc>
              </a:tr>
              <a:tr h="452120">
                <a:tc>
                  <a:txBody>
                    <a:bodyPr/>
                    <a:p>
                      <a:pPr indent="0">
                        <a:buNone/>
                      </a:pPr>
                      <a:r>
                        <a:rPr lang="en-US" altLang="zh-CN" sz="1400"/>
                        <a:t> 心电图</a:t>
                      </a:r>
                      <a:endParaRPr lang="en-US" altLang="zh-CN" sz="1400"/>
                    </a:p>
                  </a:txBody>
                  <a:tcPr anchor="ctr" anchorCtr="0"/>
                </a:tc>
                <a:tc>
                  <a:txBody>
                    <a:bodyPr/>
                    <a:p>
                      <a:pPr indent="0">
                        <a:buNone/>
                      </a:pPr>
                      <a:r>
                        <a:rPr lang="en-US" sz="1400"/>
                        <a:t> 心电图</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用于心律失常（如早搏、传导障碍等）、心肌缺血、心肌梗塞、心房、心室肥大等诊断</a:t>
                      </a:r>
                      <a:endParaRPr lang="en-US" altLang="en-US" sz="1400"/>
                    </a:p>
                  </a:txBody>
                  <a:tcPr marL="0" marR="0" marT="0" marB="0" vert="horz" anchor="ctr" anchorCtr="0"/>
                </a:tc>
              </a:tr>
              <a:tr h="121920">
                <a:tc>
                  <a:txBody>
                    <a:bodyPr/>
                    <a:p>
                      <a:pPr indent="0">
                        <a:buNone/>
                      </a:pPr>
                      <a:r>
                        <a:rPr lang="en-US" altLang="zh-CN" sz="1400"/>
                        <a:t>低剂量螺旋 CT</a:t>
                      </a:r>
                      <a:endParaRPr lang="en-US" altLang="zh-CN" sz="1400"/>
                    </a:p>
                  </a:txBody>
                  <a:tcPr anchor="ctr" anchorCtr="0"/>
                </a:tc>
                <a:tc>
                  <a:txBody>
                    <a:bodyPr/>
                    <a:p>
                      <a:pPr indent="0">
                        <a:buNone/>
                      </a:pPr>
                      <a:r>
                        <a:rPr lang="en-US" sz="1400"/>
                        <a:t> 胸部</a:t>
                      </a:r>
                      <a:r>
                        <a:rPr lang="zh-CN" altLang="en-US" sz="1400"/>
                        <a:t>平扫</a:t>
                      </a:r>
                      <a:endParaRPr lang="zh-CN"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最主要的是可以早期发现肺部疾病，包括肺部的炎症等其 他性病变。</a:t>
                      </a:r>
                      <a:endParaRPr lang="en-US" altLang="en-US" sz="1400"/>
                    </a:p>
                  </a:txBody>
                  <a:tcPr marL="0" marR="0" marT="0" marB="0" vert="horz" anchor="ctr" anchorCtr="0"/>
                </a:tc>
              </a:tr>
              <a:tr h="121920">
                <a:tc rowSpan="6">
                  <a:txBody>
                    <a:bodyPr/>
                    <a:p>
                      <a:pPr indent="0">
                        <a:buNone/>
                      </a:pPr>
                      <a:r>
                        <a:rPr lang="en-US" altLang="zh-CN" sz="1400"/>
                        <a:t> 高清彩色多普勒B超</a:t>
                      </a:r>
                      <a:endParaRPr lang="en-US" altLang="zh-CN" sz="1400"/>
                    </a:p>
                  </a:txBody>
                  <a:tcPr anchor="ctr" anchorCtr="0"/>
                </a:tc>
                <a:tc>
                  <a:txBody>
                    <a:bodyPr/>
                    <a:p>
                      <a:pPr indent="0">
                        <a:buNone/>
                      </a:pPr>
                      <a:r>
                        <a:rPr lang="en-US" sz="1400"/>
                        <a:t> 肝胆脾胰肾彩超</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检查肝胆脾胰肾各脏器有无形态学改变及占位性病变（肿 瘤、结石、炎症等）。</a:t>
                      </a:r>
                      <a:endParaRPr lang="en-US" altLang="en-US" sz="1400"/>
                    </a:p>
                  </a:txBody>
                  <a:tcPr marL="0" marR="0" marT="0" marB="0" vert="horz" anchor="ctr" anchorCtr="0"/>
                </a:tc>
              </a:tr>
              <a:tr h="121920">
                <a:tc vMerge="1">
                  <a:tcPr/>
                </a:tc>
                <a:tc>
                  <a:txBody>
                    <a:bodyPr/>
                    <a:p>
                      <a:pPr indent="0">
                        <a:buNone/>
                      </a:pPr>
                      <a:r>
                        <a:rPr lang="en-US" sz="1400"/>
                        <a:t>甲状腺超声</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检查甲状腺是否有结节、囊肿或肿瘤等</a:t>
                      </a:r>
                      <a:endParaRPr lang="en-US" altLang="en-US" sz="1400"/>
                    </a:p>
                  </a:txBody>
                  <a:tcPr marL="0" marR="0" marT="0" marB="0" vert="horz" anchor="ctr" anchorCtr="0"/>
                </a:tc>
              </a:tr>
              <a:tr h="229870">
                <a:tc vMerge="1">
                  <a:tcPr/>
                </a:tc>
                <a:tc>
                  <a:txBody>
                    <a:bodyPr/>
                    <a:p>
                      <a:pPr indent="0">
                        <a:buNone/>
                      </a:pPr>
                      <a:r>
                        <a:rPr lang="en-US" sz="1400"/>
                        <a:t>前列腺超声</a:t>
                      </a:r>
                      <a:endParaRPr lang="en-US" altLang="en-US" sz="1400"/>
                    </a:p>
                  </a:txBody>
                  <a:tcPr marL="0" marR="0" marT="0" marB="0" vert="horz" anchor="ctr" anchorCtr="0"/>
                </a:tc>
                <a:tc>
                  <a:txBody>
                    <a:bodyPr/>
                    <a:p>
                      <a:pPr indent="0" algn="ctr">
                        <a:buNone/>
                      </a:pPr>
                      <a:r>
                        <a:rPr lang="en-US" sz="1400"/>
                        <a:t>●</a:t>
                      </a: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buNone/>
                      </a:pPr>
                      <a:r>
                        <a:rPr lang="en-US" sz="1400"/>
                        <a:t>检查前列腺是否有增生或肿瘤。</a:t>
                      </a:r>
                      <a:endParaRPr lang="en-US" altLang="en-US" sz="1400"/>
                    </a:p>
                  </a:txBody>
                  <a:tcPr marL="0" marR="0" marT="0" marB="0" vert="horz" anchor="ctr" anchorCtr="0"/>
                </a:tc>
              </a:tr>
              <a:tr h="121920">
                <a:tc vMerge="1">
                  <a:tcPr/>
                </a:tc>
                <a:tc>
                  <a:txBody>
                    <a:bodyPr/>
                    <a:p>
                      <a:pPr indent="0">
                        <a:buNone/>
                      </a:pPr>
                      <a:r>
                        <a:rPr lang="en-US" sz="1400"/>
                        <a:t>双侧乳房超声</a:t>
                      </a: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检查乳腺是否有结节或乳腺癌。</a:t>
                      </a:r>
                      <a:endParaRPr lang="en-US" altLang="en-US" sz="1400"/>
                    </a:p>
                  </a:txBody>
                  <a:tcPr marL="0" marR="0" marT="0" marB="0" vert="horz" anchor="ctr" anchorCtr="0"/>
                </a:tc>
              </a:tr>
              <a:tr h="121920">
                <a:tc vMerge="1">
                  <a:tcPr/>
                </a:tc>
                <a:tc>
                  <a:txBody>
                    <a:bodyPr/>
                    <a:p>
                      <a:pPr indent="0">
                        <a:buNone/>
                      </a:pPr>
                      <a:r>
                        <a:rPr lang="en-US" sz="1400"/>
                        <a:t>子宫附件超声</a:t>
                      </a: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buNone/>
                      </a:pPr>
                      <a:r>
                        <a:rPr lang="en-US" sz="1400"/>
                        <a:t>检查子宫及附件是否有肿瘤或卵巢囊肿。</a:t>
                      </a:r>
                      <a:endParaRPr lang="en-US" altLang="en-US" sz="1400"/>
                    </a:p>
                  </a:txBody>
                  <a:tcPr marL="0" marR="0" marT="0" marB="0" vert="horz" anchor="ctr" anchorCtr="0"/>
                </a:tc>
              </a:tr>
              <a:tr h="229870">
                <a:tc vMerge="1">
                  <a:tcPr/>
                </a:tc>
                <a:tc>
                  <a:txBody>
                    <a:bodyPr/>
                    <a:p>
                      <a:pPr indent="0">
                        <a:buNone/>
                      </a:pPr>
                      <a:r>
                        <a:rPr lang="en-US" sz="1400"/>
                        <a:t>阴超（已婚项目）</a:t>
                      </a: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r>
                        <a:rPr lang="en-US" sz="1400"/>
                        <a:t>●</a:t>
                      </a:r>
                      <a:endParaRPr lang="en-US" altLang="en-US" sz="1400"/>
                    </a:p>
                  </a:txBody>
                  <a:tcPr marL="0" marR="0" marT="0" marB="0" vert="horz" anchor="ctr" anchorCtr="0"/>
                </a:tc>
                <a:tc>
                  <a:txBody>
                    <a:bodyPr/>
                    <a:p>
                      <a:pPr indent="0">
                        <a:buNone/>
                      </a:pPr>
                      <a:r>
                        <a:rPr lang="en-US" sz="1400"/>
                        <a:t>检查子宫及附件是否有肿瘤或卵巢囊肿。</a:t>
                      </a:r>
                      <a:endParaRPr lang="en-US" altLang="en-US" sz="1400"/>
                    </a:p>
                  </a:txBody>
                  <a:tcPr marL="0" marR="0" marT="0" marB="0" vert="horz" anchor="ctr" anchorCtr="0"/>
                </a:tc>
              </a:tr>
              <a:tr h="304800">
                <a:tc gridSpan="2">
                  <a:txBody>
                    <a:bodyPr/>
                    <a:p>
                      <a:pPr indent="0">
                        <a:buNone/>
                      </a:pPr>
                      <a:r>
                        <a:rPr lang="en-US" altLang="zh-CN" sz="1400"/>
                        <a:t>乳腺钼靶</a:t>
                      </a:r>
                      <a:r>
                        <a:rPr lang="zh-CN" altLang="en-US" sz="1400"/>
                        <a:t>或双侧乳房超声二选一</a:t>
                      </a:r>
                      <a:r>
                        <a:rPr lang="en-US" altLang="zh-CN" sz="1400"/>
                        <a:t>（已婚女性）</a:t>
                      </a:r>
                      <a:endParaRPr lang="en-US" altLang="zh-CN" sz="1400"/>
                    </a:p>
                  </a:txBody>
                  <a:tcPr anchor="ctr" anchorCtr="0"/>
                </a:tc>
                <a:tc hMerge="1">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endParaRPr lang="en-US" altLang="en-US" sz="1400"/>
                    </a:p>
                  </a:txBody>
                  <a:tcPr marL="0" marR="0" marT="0" marB="0" vert="horz" anchor="ctr" anchorCtr="0"/>
                </a:tc>
                <a:tc>
                  <a:txBody>
                    <a:bodyPr/>
                    <a:p>
                      <a:pPr indent="0" algn="ctr">
                        <a:buNone/>
                      </a:pPr>
                      <a:r>
                        <a:rPr lang="en-US" sz="1400">
                          <a:sym typeface="+mn-ea"/>
                        </a:rPr>
                        <a:t>●</a:t>
                      </a:r>
                      <a:endParaRPr lang="en-US" altLang="en-US" sz="1400"/>
                    </a:p>
                  </a:txBody>
                  <a:tcPr marL="0" marR="0" marT="0" marB="0" vert="horz" anchor="ctr" anchorCtr="0"/>
                </a:tc>
                <a:tc>
                  <a:txBody>
                    <a:bodyPr/>
                    <a:p>
                      <a:pPr indent="0">
                        <a:buNone/>
                      </a:pPr>
                      <a:r>
                        <a:rPr lang="en-US" sz="1400">
                          <a:sym typeface="+mn-ea"/>
                        </a:rPr>
                        <a:t>检查乳腺是否有结节或乳腺癌。</a:t>
                      </a:r>
                      <a:endParaRPr lang="en-US" altLang="en-US" sz="1400"/>
                    </a:p>
                  </a:txBody>
                  <a:tcPr marL="0" marR="0" marT="0" marB="0" vert="horz" anchor="ctr" anchorCtr="0"/>
                </a:tc>
              </a:tr>
              <a:tr h="127000">
                <a:tc>
                  <a:txBody>
                    <a:bodyPr/>
                    <a:p>
                      <a:pPr indent="0">
                        <a:buNone/>
                      </a:pPr>
                      <a:r>
                        <a:rPr lang="en-US" altLang="zh-CN" sz="1400"/>
                        <a:t> 幽门螺旋杆 菌检查</a:t>
                      </a:r>
                      <a:endParaRPr lang="en-US" altLang="zh-CN" sz="1400"/>
                    </a:p>
                  </a:txBody>
                  <a:tcPr anchor="ctr" anchorCtr="0"/>
                </a:tc>
                <a:tc>
                  <a:txBody>
                    <a:bodyPr/>
                    <a:p>
                      <a:pPr indent="0">
                        <a:buNone/>
                      </a:pPr>
                      <a:r>
                        <a:rPr lang="en-US" sz="1400"/>
                        <a:t> C-13（哈气）</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是幽门螺旋杆菌感染的确诊试验。此菌感染与胃炎、胃溃 疡、胃癌等发病有密切关系。</a:t>
                      </a:r>
                      <a:endParaRPr lang="en-US" altLang="en-US" sz="1400"/>
                    </a:p>
                  </a:txBody>
                  <a:tcPr marL="0" marR="0" marT="0" marB="0" vert="horz" anchor="ctr" anchorCtr="0"/>
                </a:tc>
              </a:tr>
              <a:tr h="325120">
                <a:tc>
                  <a:txBody>
                    <a:bodyPr/>
                    <a:p>
                      <a:pPr indent="0">
                        <a:buNone/>
                      </a:pPr>
                      <a:r>
                        <a:rPr lang="en-US" altLang="zh-CN" sz="1400"/>
                        <a:t>骨密度超声</a:t>
                      </a:r>
                      <a:endParaRPr lang="en-US" altLang="zh-CN" sz="1400"/>
                    </a:p>
                  </a:txBody>
                  <a:tcPr anchor="ctr" anchorCtr="0"/>
                </a:tc>
                <a:tc>
                  <a:txBody>
                    <a:bodyPr/>
                    <a:p>
                      <a:pPr indent="0">
                        <a:buNone/>
                      </a:pPr>
                      <a:r>
                        <a:rPr lang="en-US" sz="1400"/>
                        <a:t> 超声检测</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诊断骨质疏松，预测骨折风 险。</a:t>
                      </a:r>
                      <a:endParaRPr lang="en-US" altLang="en-US" sz="1400"/>
                    </a:p>
                  </a:txBody>
                  <a:tcPr marL="0" marR="0" marT="0" marB="0" vert="horz" anchor="ctr" anchorCtr="0"/>
                </a:tc>
              </a:tr>
              <a:tr h="121920">
                <a:tc>
                  <a:txBody>
                    <a:bodyPr/>
                    <a:p>
                      <a:pPr indent="0">
                        <a:buNone/>
                      </a:pPr>
                      <a:r>
                        <a:rPr lang="en-US" altLang="zh-CN" sz="1400"/>
                        <a:t>早餐</a:t>
                      </a:r>
                      <a:endParaRPr lang="en-US" altLang="zh-CN" sz="1400"/>
                    </a:p>
                  </a:txBody>
                  <a:tcPr anchor="ctr" anchorCtr="0"/>
                </a:tc>
                <a:tc>
                  <a:txBody>
                    <a:bodyPr/>
                    <a:p>
                      <a:pPr indent="0">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lgn="ctr">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r>
            </a:tbl>
          </a:graphicData>
        </a:graphic>
      </p:graphicFrame>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任意多边形: 形状 28"/>
          <p:cNvSpPr/>
          <p:nvPr>
            <p:custDataLst>
              <p:tags r:id="rId1"/>
            </p:custDataLst>
          </p:nvPr>
        </p:nvSpPr>
        <p:spPr>
          <a:xfrm>
            <a:off x="7181833" y="4253706"/>
            <a:ext cx="5010184" cy="2636202"/>
          </a:xfrm>
          <a:custGeom>
            <a:avLst/>
            <a:gdLst>
              <a:gd name="connsiteX0" fmla="*/ 2659415 w 5010184"/>
              <a:gd name="connsiteY0" fmla="*/ 0 h 2636202"/>
              <a:gd name="connsiteX1" fmla="*/ 4909515 w 5010184"/>
              <a:gd name="connsiteY1" fmla="*/ 1240110 h 2636202"/>
              <a:gd name="connsiteX2" fmla="*/ 5010184 w 5010184"/>
              <a:gd name="connsiteY2" fmla="*/ 1416443 h 2636202"/>
              <a:gd name="connsiteX3" fmla="*/ 5010184 w 5010184"/>
              <a:gd name="connsiteY3" fmla="*/ 2636202 h 2636202"/>
              <a:gd name="connsiteX4" fmla="*/ 0 w 5010184"/>
              <a:gd name="connsiteY4" fmla="*/ 2636202 h 2636202"/>
              <a:gd name="connsiteX5" fmla="*/ 12502 w 5010184"/>
              <a:gd name="connsiteY5" fmla="*/ 2388614 h 2636202"/>
              <a:gd name="connsiteX6" fmla="*/ 2659415 w 5010184"/>
              <a:gd name="connsiteY6" fmla="*/ 0 h 263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184" h="2636202">
                <a:moveTo>
                  <a:pt x="2659415" y="0"/>
                </a:moveTo>
                <a:cubicBezTo>
                  <a:pt x="3606512" y="0"/>
                  <a:pt x="4438030" y="494855"/>
                  <a:pt x="4909515" y="1240110"/>
                </a:cubicBezTo>
                <a:lnTo>
                  <a:pt x="5010184" y="1416443"/>
                </a:lnTo>
                <a:lnTo>
                  <a:pt x="5010184" y="2636202"/>
                </a:lnTo>
                <a:lnTo>
                  <a:pt x="0" y="2636202"/>
                </a:lnTo>
                <a:lnTo>
                  <a:pt x="12502" y="2388614"/>
                </a:lnTo>
                <a:cubicBezTo>
                  <a:pt x="148754" y="1046966"/>
                  <a:pt x="1281819" y="0"/>
                  <a:pt x="2659415" y="0"/>
                </a:cubicBezTo>
                <a:close/>
              </a:path>
            </a:pathLst>
          </a:custGeom>
          <a:solidFill>
            <a:srgbClr val="438BC2">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形状 27"/>
          <p:cNvSpPr/>
          <p:nvPr>
            <p:custDataLst>
              <p:tags r:id="rId2"/>
            </p:custDataLst>
          </p:nvPr>
        </p:nvSpPr>
        <p:spPr>
          <a:xfrm>
            <a:off x="8929387" y="2828132"/>
            <a:ext cx="3262630" cy="4061777"/>
          </a:xfrm>
          <a:custGeom>
            <a:avLst/>
            <a:gdLst>
              <a:gd name="connsiteX0" fmla="*/ 2254885 w 3262630"/>
              <a:gd name="connsiteY0" fmla="*/ 0 h 4061777"/>
              <a:gd name="connsiteX1" fmla="*/ 3132588 w 3262630"/>
              <a:gd name="connsiteY1" fmla="*/ 177200 h 4061777"/>
              <a:gd name="connsiteX2" fmla="*/ 3262630 w 3262630"/>
              <a:gd name="connsiteY2" fmla="*/ 239845 h 4061777"/>
              <a:gd name="connsiteX3" fmla="*/ 3262630 w 3262630"/>
              <a:gd name="connsiteY3" fmla="*/ 4061777 h 4061777"/>
              <a:gd name="connsiteX4" fmla="*/ 910050 w 3262630"/>
              <a:gd name="connsiteY4" fmla="*/ 4061777 h 4061777"/>
              <a:gd name="connsiteX5" fmla="*/ 820569 w 3262630"/>
              <a:gd name="connsiteY5" fmla="*/ 3994864 h 4061777"/>
              <a:gd name="connsiteX6" fmla="*/ 0 w 3262630"/>
              <a:gd name="connsiteY6" fmla="*/ 2254885 h 4061777"/>
              <a:gd name="connsiteX7" fmla="*/ 2254885 w 3262630"/>
              <a:gd name="connsiteY7" fmla="*/ 0 h 4061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2630" h="4061777">
                <a:moveTo>
                  <a:pt x="2254885" y="0"/>
                </a:moveTo>
                <a:cubicBezTo>
                  <a:pt x="2566220" y="0"/>
                  <a:pt x="2862817" y="63097"/>
                  <a:pt x="3132588" y="177200"/>
                </a:cubicBezTo>
                <a:lnTo>
                  <a:pt x="3262630" y="239845"/>
                </a:lnTo>
                <a:lnTo>
                  <a:pt x="3262630" y="4061777"/>
                </a:lnTo>
                <a:lnTo>
                  <a:pt x="910050" y="4061777"/>
                </a:lnTo>
                <a:lnTo>
                  <a:pt x="820569" y="3994864"/>
                </a:lnTo>
                <a:cubicBezTo>
                  <a:pt x="319427" y="3581285"/>
                  <a:pt x="0" y="2955389"/>
                  <a:pt x="0" y="2254885"/>
                </a:cubicBezTo>
                <a:cubicBezTo>
                  <a:pt x="0" y="1009546"/>
                  <a:pt x="1009546" y="0"/>
                  <a:pt x="2254885" y="0"/>
                </a:cubicBezTo>
                <a:close/>
              </a:path>
            </a:pathLst>
          </a:custGeom>
          <a:solidFill>
            <a:srgbClr val="D1E2EF">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graphicFrame>
        <p:nvGraphicFramePr>
          <p:cNvPr id="2" name="表格 1"/>
          <p:cNvGraphicFramePr/>
          <p:nvPr>
            <p:custDataLst>
              <p:tags r:id="rId3"/>
            </p:custDataLst>
          </p:nvPr>
        </p:nvGraphicFramePr>
        <p:xfrm>
          <a:off x="723265" y="595630"/>
          <a:ext cx="10550525" cy="4724400"/>
        </p:xfrm>
        <a:graphic>
          <a:graphicData uri="http://schemas.openxmlformats.org/drawingml/2006/table">
            <a:tbl>
              <a:tblPr>
                <a:tableStyleId>{93296810-A885-4BE3-A3E7-6D5BEEA58F35}</a:tableStyleId>
              </a:tblPr>
              <a:tblGrid>
                <a:gridCol w="1113790"/>
                <a:gridCol w="2864485"/>
                <a:gridCol w="509905"/>
                <a:gridCol w="576580"/>
                <a:gridCol w="554355"/>
                <a:gridCol w="4931410"/>
              </a:tblGrid>
              <a:tr h="492125">
                <a:tc gridSpan="6">
                  <a:txBody>
                    <a:bodyPr/>
                    <a:p>
                      <a:pPr indent="0" algn="ctr">
                        <a:buNone/>
                      </a:pPr>
                      <a:r>
                        <a:rPr lang="en-US" altLang="zh-CN" sz="1400" b="1">
                          <a:solidFill>
                            <a:srgbClr val="FF0000"/>
                          </a:solidFill>
                          <a:sym typeface="+mn-ea"/>
                        </a:rPr>
                        <a:t>★</a:t>
                      </a:r>
                      <a:r>
                        <a:rPr lang="zh-CN" altLang="en-US" sz="1400" b="1">
                          <a:solidFill>
                            <a:srgbClr val="FF0000"/>
                          </a:solidFill>
                          <a:sym typeface="+mn-ea"/>
                        </a:rPr>
                        <a:t>在职、退休教职工</a:t>
                      </a:r>
                      <a:r>
                        <a:rPr lang="en-US" altLang="zh-CN" sz="1400" b="1">
                          <a:solidFill>
                            <a:schemeClr val="tx1"/>
                          </a:solidFill>
                          <a:sym typeface="+mn-ea"/>
                        </a:rPr>
                        <a:t> </a:t>
                      </a:r>
                      <a:r>
                        <a:rPr lang="en-US" altLang="zh-CN" sz="1400" b="1">
                          <a:solidFill>
                            <a:srgbClr val="FF0000"/>
                          </a:solidFill>
                        </a:rPr>
                        <a:t>加项包</a:t>
                      </a:r>
                      <a:r>
                        <a:rPr lang="en-US" altLang="zh-CN" sz="1400" b="1">
                          <a:solidFill>
                            <a:schemeClr val="tx1"/>
                          </a:solidFill>
                        </a:rPr>
                        <a:t>（三选一：心脑血管包/消化系统包/自身免疫包）</a:t>
                      </a:r>
                      <a:endParaRPr lang="en-US" altLang="zh-CN" sz="1400" b="1">
                        <a:solidFill>
                          <a:schemeClr val="tx1"/>
                        </a:solidFill>
                      </a:endParaRPr>
                    </a:p>
                  </a:txBody>
                  <a:tcPr anchor="ctr" anchorCtr="0">
                    <a:solidFill>
                      <a:srgbClr val="B3CBDF"/>
                    </a:solidFill>
                  </a:tcPr>
                </a:tc>
                <a:tc hMerge="1">
                  <a:tcPr/>
                </a:tc>
                <a:tc hMerge="1">
                  <a:tcPr/>
                </a:tc>
                <a:tc hMerge="1">
                  <a:tcPr/>
                </a:tc>
                <a:tc hMerge="1">
                  <a:tcPr/>
                </a:tc>
                <a:tc hMerge="1">
                  <a:tcPr/>
                </a:tc>
              </a:tr>
              <a:tr h="692150">
                <a:tc gridSpan="6">
                  <a:txBody>
                    <a:bodyPr/>
                    <a:p>
                      <a:pPr indent="0" algn="ctr">
                        <a:buNone/>
                      </a:pPr>
                      <a:r>
                        <a:rPr lang="en-US" altLang="zh-CN" sz="1400" b="1"/>
                        <a:t> 自选加项包（心脑血管）</a:t>
                      </a:r>
                      <a:endParaRPr lang="en-US" altLang="zh-CN" sz="1400" b="1"/>
                    </a:p>
                  </a:txBody>
                  <a:tcPr anchor="ctr" anchorCtr="0">
                    <a:solidFill>
                      <a:srgbClr val="B3CBDF"/>
                    </a:solidFill>
                  </a:tcPr>
                </a:tc>
                <a:tc hMerge="1">
                  <a:tcPr/>
                </a:tc>
                <a:tc hMerge="1">
                  <a:tcPr/>
                </a:tc>
                <a:tc hMerge="1">
                  <a:tcPr/>
                </a:tc>
                <a:tc hMerge="1">
                  <a:tcPr/>
                </a:tc>
                <a:tc hMerge="1">
                  <a:tcPr/>
                </a:tc>
              </a:tr>
              <a:tr h="770890">
                <a:tc rowSpan="2">
                  <a:txBody>
                    <a:bodyPr/>
                    <a:p>
                      <a:pPr indent="0">
                        <a:buNone/>
                      </a:pPr>
                      <a:r>
                        <a:rPr lang="en-US" altLang="zh-CN" sz="1400"/>
                        <a:t>高清彩色多普勒B超（二 选一）</a:t>
                      </a:r>
                      <a:endParaRPr lang="en-US" altLang="zh-CN" sz="1400"/>
                    </a:p>
                  </a:txBody>
                  <a:tcPr anchor="ctr" anchorCtr="0"/>
                </a:tc>
                <a:tc>
                  <a:txBody>
                    <a:bodyPr/>
                    <a:p>
                      <a:pPr indent="0">
                        <a:buNone/>
                      </a:pPr>
                      <a:r>
                        <a:rPr lang="en-US" sz="1400"/>
                        <a:t> 颈动脉彩超检查</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了解颈部血管病变，狭窄程度、颈动脉斑块和颈动脉血流情况。</a:t>
                      </a:r>
                      <a:endParaRPr lang="en-US" altLang="en-US" sz="1400"/>
                    </a:p>
                  </a:txBody>
                  <a:tcPr marL="0" marR="0" marT="0" marB="0" vert="horz" anchor="ctr" anchorCtr="0"/>
                </a:tc>
              </a:tr>
              <a:tr h="944880">
                <a:tc vMerge="1">
                  <a:tcPr/>
                </a:tc>
                <a:tc>
                  <a:txBody>
                    <a:bodyPr/>
                    <a:p>
                      <a:pPr indent="0">
                        <a:buNone/>
                      </a:pPr>
                      <a:r>
                        <a:rPr lang="en-US" sz="1400"/>
                        <a:t>  心脏彩超</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心血管疾病的重要诊断方法，对心脏瓣膜病诊断准确率高,对心肌病、冠心病、心肌梗塞 并发症及肺心病有较大的辅助诊断价值。</a:t>
                      </a:r>
                      <a:endParaRPr lang="en-US" altLang="en-US" sz="1400"/>
                    </a:p>
                  </a:txBody>
                  <a:tcPr marL="0" marR="0" marT="0" marB="0" vert="horz" anchor="ctr" anchorCtr="0"/>
                </a:tc>
              </a:tr>
              <a:tr h="963295">
                <a:tc>
                  <a:txBody>
                    <a:bodyPr/>
                    <a:p>
                      <a:pPr indent="0">
                        <a:buNone/>
                      </a:pPr>
                      <a:r>
                        <a:rPr lang="en-US" altLang="zh-CN" sz="1400"/>
                        <a:t> 血流变</a:t>
                      </a:r>
                      <a:endParaRPr lang="en-US" altLang="zh-CN" sz="1400"/>
                    </a:p>
                  </a:txBody>
                  <a:tcPr anchor="ctr" anchorCtr="0"/>
                </a:tc>
                <a:tc>
                  <a:txBody>
                    <a:bodyPr/>
                    <a:p>
                      <a:pPr indent="0">
                        <a:buNone/>
                      </a:pPr>
                      <a:r>
                        <a:rPr lang="en-US" sz="1400"/>
                        <a:t>  血粘度检测</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了解血液黏度变化，主要反映血液流动性、凝滞性和血液粘度的变化。适用于高血压、动脉硬化、脑中风、糖尿病及高脂血症等疾患的检查。</a:t>
                      </a:r>
                      <a:endParaRPr lang="en-US" altLang="en-US" sz="1400"/>
                    </a:p>
                  </a:txBody>
                  <a:tcPr marL="0" marR="0" marT="0" marB="0" vert="horz" anchor="ctr" anchorCtr="0"/>
                </a:tc>
              </a:tr>
              <a:tr h="861060">
                <a:tc>
                  <a:txBody>
                    <a:bodyPr/>
                    <a:p>
                      <a:pPr indent="0">
                        <a:buNone/>
                      </a:pPr>
                      <a:r>
                        <a:rPr lang="en-US" altLang="zh-CN" sz="1400"/>
                        <a:t>心脑血管疾病风险指标</a:t>
                      </a:r>
                      <a:endParaRPr lang="en-US" altLang="zh-CN" sz="1400"/>
                    </a:p>
                  </a:txBody>
                  <a:tcPr anchor="ctr" anchorCtr="0"/>
                </a:tc>
                <a:tc>
                  <a:txBody>
                    <a:bodyPr/>
                    <a:p>
                      <a:pPr indent="0">
                        <a:buNone/>
                      </a:pPr>
                      <a:r>
                        <a:rPr lang="en-US" sz="1400"/>
                        <a:t>  同型半胱氨酸(HCY)</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  ●</a:t>
                      </a:r>
                      <a:endParaRPr lang="en-US" altLang="en-US" sz="1400"/>
                    </a:p>
                  </a:txBody>
                  <a:tcPr marL="0" marR="0" marT="0" marB="0" vert="horz" anchor="ctr" anchorCtr="0"/>
                </a:tc>
                <a:tc>
                  <a:txBody>
                    <a:bodyPr/>
                    <a:p>
                      <a:pPr indent="0">
                        <a:buNone/>
                      </a:pPr>
                      <a:r>
                        <a:rPr lang="en-US" sz="1400"/>
                        <a:t>血同型半胱氨酸升高的高血压，称为为H型高血压，它是脑卒中等心脑血管疾病的独立危险因素。</a:t>
                      </a:r>
                      <a:endParaRPr lang="en-US" altLang="en-US" sz="1400"/>
                    </a:p>
                  </a:txBody>
                  <a:tcPr marL="0" marR="0" marT="0" marB="0" vert="horz" anchor="ctr" anchorCtr="0"/>
                </a:tc>
              </a:tr>
            </a:tbl>
          </a:graphicData>
        </a:graphic>
      </p:graphicFrame>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0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18366"/>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18366"/>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TEMPLATE_THUMBS_INDEX" val="1、4、7、12、14、15、17、18、21"/>
  <p:tag name="KSO_WM_TEMPLATE_SUBCATEGORY" val="0"/>
  <p:tag name="KSO_WM_TEMPLATE_MASTER_TYPE" val="1"/>
  <p:tag name="KSO_WM_TEMPLATE_COLOR_TYPE" val="1"/>
  <p:tag name="KSO_WM_TAG_VERSION" val="1.0"/>
  <p:tag name="KSO_WM_BEAUTIFY_FLAG" val="#wm#"/>
  <p:tag name="KSO_WM_TEMPLATE_CATEGORY" val="custom"/>
  <p:tag name="KSO_WM_TEMPLATE_INDEX" val="20218366"/>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18366_21*a*1"/>
  <p:tag name="KSO_WM_TEMPLATE_CATEGORY" val="custom"/>
  <p:tag name="KSO_WM_TEMPLATE_INDEX" val="20218366"/>
  <p:tag name="KSO_WM_UNIT_LAYERLEVEL" val="1"/>
  <p:tag name="KSO_WM_TAG_VERSION" val="1.0"/>
  <p:tag name="KSO_WM_BEAUTIFY_FLAG" val="#wm#"/>
  <p:tag name="KSO_WM_UNIT_PRESET_TEXT" val="感谢观看"/>
</p:tagLst>
</file>

<file path=ppt/tags/tag121.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22.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23.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24.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25.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26.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27.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28.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29.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31.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32.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33.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34.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35.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36.xml><?xml version="1.0" encoding="utf-8"?>
<p:tagLst xmlns:p="http://schemas.openxmlformats.org/presentationml/2006/main">
  <p:tag name="TABLE_ENDDRAG_ORIGIN_RECT" val="809*368"/>
  <p:tag name="TABLE_ENDDRAG_RECT" val="109*130*809*368"/>
</p:tagLst>
</file>

<file path=ppt/tags/tag137.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38.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39.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41.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42.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43.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44.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45.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46.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47.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48.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49.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51.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52.xml><?xml version="1.0" encoding="utf-8"?>
<p:tagLst xmlns:p="http://schemas.openxmlformats.org/presentationml/2006/main">
  <p:tag name="TABLE_ENDDRAG_ORIGIN_RECT" val="667*419"/>
  <p:tag name="TABLE_ENDDRAG_RECT" val="149*198*667*419"/>
</p:tagLst>
</file>

<file path=ppt/tags/tag153.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54.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55.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56.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57.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58.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59.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61.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62.xml><?xml version="1.0" encoding="utf-8"?>
<p:tagLst xmlns:p="http://schemas.openxmlformats.org/presentationml/2006/main">
  <p:tag name="TABLE_ENDDRAG_ORIGIN_RECT" val="830*371"/>
  <p:tag name="TABLE_ENDDRAG_RECT" val="56*46*830*372"/>
</p:tagLst>
</file>

<file path=ppt/tags/tag163.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64.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65.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66.xml><?xml version="1.0" encoding="utf-8"?>
<p:tagLst xmlns:p="http://schemas.openxmlformats.org/presentationml/2006/main">
  <p:tag name="TABLE_ENDDRAG_ORIGIN_RECT" val="830*448"/>
  <p:tag name="TABLE_ENDDRAG_RECT" val="64*25*830*448"/>
</p:tagLst>
</file>

<file path=ppt/tags/tag167.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68.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69.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TABLE_ENDDRAG_ORIGIN_RECT" val="830*335"/>
  <p:tag name="TABLE_ENDDRAG_RECT" val="56*33*830*335"/>
</p:tagLst>
</file>

<file path=ppt/tags/tag171.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72.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73.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74.xml><?xml version="1.0" encoding="utf-8"?>
<p:tagLst xmlns:p="http://schemas.openxmlformats.org/presentationml/2006/main">
  <p:tag name="TABLE_ENDDRAG_ORIGIN_RECT" val="749*23806"/>
  <p:tag name="TABLE_ENDDRAG_RECT" val="85*-311*749*23806"/>
</p:tagLst>
</file>

<file path=ppt/tags/tag175.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76.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77.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78.xml><?xml version="1.0" encoding="utf-8"?>
<p:tagLst xmlns:p="http://schemas.openxmlformats.org/presentationml/2006/main">
  <p:tag name="TABLE_ENDDRAG_ORIGIN_RECT" val="749*23806"/>
  <p:tag name="TABLE_ENDDRAG_RECT" val="85*-311*749*23806"/>
</p:tagLst>
</file>

<file path=ppt/tags/tag179.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81.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82.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83.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84.xml><?xml version="1.0" encoding="utf-8"?>
<p:tagLst xmlns:p="http://schemas.openxmlformats.org/presentationml/2006/main">
  <p:tag name="KSO_WM_UNIT_BLOCK" val="0"/>
  <p:tag name="KSO_WM_UNIT_SM_LIMIT_TYPE" val="2"/>
  <p:tag name="KSO_WM_UNIT_DEC_AREA_ID" val="78c160cc20d343f4a4eb99279ae5cf8a"/>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CHIP_GROUPID" val="5fd0717e1fa9d42129da611a"/>
  <p:tag name="KSO_WM_CHIP_XID" val="5fd0717e1fa9d42129da611b"/>
  <p:tag name="KSO_WM_TEMPLATE_ASSEMBLE_XID" val="5fd10b7d1fa9d42129dde01b"/>
  <p:tag name="KSO_WM_TEMPLATE_ASSEMBLE_GROUPID" val="5fd10b7d1fa9d42129dde01b"/>
  <p:tag name="KSO_WM_UNIT_HIGHLIGHT" val="0"/>
  <p:tag name="KSO_WM_UNIT_COMPATIBLE" val="0"/>
  <p:tag name="KSO_WM_UNIT_DIAGRAM_ISNUMVISUAL" val="0"/>
  <p:tag name="KSO_WM_UNIT_DIAGRAM_ISREFERUNIT" val="0"/>
  <p:tag name="KSO_WM_UNIT_TYPE" val="i"/>
  <p:tag name="KSO_WM_UNIT_INDEX" val="2"/>
  <p:tag name="KSO_WM_UNIT_ID" val="custom20218366_18*i*2"/>
  <p:tag name="KSO_WM_TEMPLATE_CATEGORY" val="custom"/>
  <p:tag name="KSO_WM_TEMPLATE_INDEX" val="20218366"/>
  <p:tag name="KSO_WM_UNIT_LAYERLEVEL" val="1"/>
  <p:tag name="KSO_WM_TAG_VERSION" val="1.0"/>
  <p:tag name="KSO_WM_BEAUTIFY_FLAG" val="#wm#"/>
</p:tagLst>
</file>

<file path=ppt/tags/tag185.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86.xml><?xml version="1.0" encoding="utf-8"?>
<p:tagLst xmlns:p="http://schemas.openxmlformats.org/presentationml/2006/main">
  <p:tag name="KSO_WM_UNIT_TABLE_BEAUTIFY" val="smartTable{b7d73eeb-e806-4a05-9ce2-d8fc2a5490ab}"/>
  <p:tag name="TABLE_ENDDRAG_ORIGIN_RECT" val="564*368"/>
  <p:tag name="TABLE_ENDDRAG_RECT" val="215*156*564*373"/>
</p:tagLst>
</file>

<file path=ppt/tags/tag187.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88.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89.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91.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92.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93.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194.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195.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196.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97.xml><?xml version="1.0" encoding="utf-8"?>
<p:tagLst xmlns:p="http://schemas.openxmlformats.org/presentationml/2006/main">
  <p:tag name="KSO_WM_UNIT_BLOCK" val="0"/>
  <p:tag name="KSO_WM_UNIT_SM_LIMIT_TYPE" val="2"/>
  <p:tag name="KSO_WM_UNIT_DEC_AREA_ID" val="d4ecaf8ad1924232875d19975f498df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0"/>
  <p:tag name="KSO_WM_UNIT_HIGHLIGHT" val="0"/>
  <p:tag name="KSO_WM_UNIT_COMPATIBLE" val="0"/>
  <p:tag name="KSO_WM_UNIT_DIAGRAM_ISNUMVISUAL" val="0"/>
  <p:tag name="KSO_WM_UNIT_DIAGRAM_ISREFERUNIT" val="0"/>
  <p:tag name="KSO_WM_UNIT_TYPE" val="i"/>
  <p:tag name="KSO_WM_UNIT_INDEX" val="1"/>
  <p:tag name="KSO_WM_UNIT_ID" val="custom20218366_18*i*1"/>
  <p:tag name="KSO_WM_TEMPLATE_CATEGORY" val="custom"/>
  <p:tag name="KSO_WM_TEMPLATE_INDEX" val="20218366"/>
  <p:tag name="KSO_WM_UNIT_LAYERLEVEL" val="1"/>
  <p:tag name="KSO_WM_TAG_VERSION" val="1.0"/>
  <p:tag name="KSO_WM_BEAUTIFY_FLAG" val="#wm#"/>
</p:tagLst>
</file>

<file path=ppt/tags/tag198.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199.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BLOCK" val="0"/>
  <p:tag name="KSO_WM_UNIT_SM_LIMIT_TYPE" val="2"/>
  <p:tag name="KSO_WM_UNIT_DEC_AREA_ID" val="81efda5ddb054680853169952339861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189"/>
  <p:tag name="KSO_WM_UNIT_HIGHLIGHT" val="0"/>
  <p:tag name="KSO_WM_UNIT_COMPATIBLE" val="0"/>
  <p:tag name="KSO_WM_UNIT_DIAGRAM_ISNUMVISUAL" val="0"/>
  <p:tag name="KSO_WM_UNIT_DIAGRAM_ISREFERUNIT" val="0"/>
  <p:tag name="KSO_WM_UNIT_TYPE" val="i"/>
  <p:tag name="KSO_WM_UNIT_INDEX" val="3"/>
  <p:tag name="KSO_WM_UNIT_ID" val="custom20218366_18*i*3"/>
  <p:tag name="KSO_WM_TEMPLATE_CATEGORY" val="custom"/>
  <p:tag name="KSO_WM_TEMPLATE_INDEX" val="20218366"/>
  <p:tag name="KSO_WM_UNIT_LAYERLEVEL" val="1"/>
  <p:tag name="KSO_WM_TAG_VERSION" val="1.0"/>
  <p:tag name="KSO_WM_BEAUTIFY_FLAG" val="#wm#"/>
</p:tagLst>
</file>

<file path=ppt/tags/tag201.xml><?xml version="1.0" encoding="utf-8"?>
<p:tagLst xmlns:p="http://schemas.openxmlformats.org/presentationml/2006/main">
  <p:tag name="KSO_WM_UNIT_BLOCK" val="0"/>
  <p:tag name="KSO_WM_UNIT_SM_LIMIT_TYPE" val="2"/>
  <p:tag name="KSO_WM_UNIT_DEC_AREA_ID" val="8f1a943c8d7b4e719b6703b93f9d97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d0717e1fa9d42129da611a"/>
  <p:tag name="KSO_WM_CHIP_XID" val="5fd0717e1fa9d42129da611b"/>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TEMPLATE_ASSEMBLE_XID" val="5fd10b7d1fa9d42129dde01b"/>
  <p:tag name="KSO_WM_TEMPLATE_ASSEMBLE_GROUPID" val="5fd10b7d1fa9d42129dde01b"/>
  <p:tag name="KSO_WM_UNIT_VALUE" val="210"/>
  <p:tag name="KSO_WM_UNIT_HIGHLIGHT" val="0"/>
  <p:tag name="KSO_WM_UNIT_COMPATIBLE" val="0"/>
  <p:tag name="KSO_WM_UNIT_DIAGRAM_ISNUMVISUAL" val="0"/>
  <p:tag name="KSO_WM_UNIT_DIAGRAM_ISREFERUNIT" val="0"/>
  <p:tag name="KSO_WM_UNIT_TYPE" val="i"/>
  <p:tag name="KSO_WM_UNIT_INDEX" val="4"/>
  <p:tag name="KSO_WM_UNIT_ID" val="custom20218366_18*i*4"/>
  <p:tag name="KSO_WM_TEMPLATE_CATEGORY" val="custom"/>
  <p:tag name="KSO_WM_TEMPLATE_INDEX" val="20218366"/>
  <p:tag name="KSO_WM_UNIT_LAYERLEVEL" val="1"/>
  <p:tag name="KSO_WM_TAG_VERSION" val="1.0"/>
  <p:tag name="KSO_WM_BEAUTIFY_FLAG" val="#wm#"/>
</p:tagLst>
</file>

<file path=ppt/tags/tag202.xml><?xml version="1.0" encoding="utf-8"?>
<p:tagLst xmlns:p="http://schemas.openxmlformats.org/presentationml/2006/main">
  <p:tag name="KSO_WM_UNIT_DEFAULT_FONT" val="24;44;4"/>
  <p:tag name="KSO_WM_UNIT_BLOCK" val="0"/>
  <p:tag name="KSO_WM_CHIP_GROUPID" val="5e7881253197e252a37019b5"/>
  <p:tag name="KSO_WM_CHIP_XID" val="5e7881253197e252a37019b6"/>
  <p:tag name="KSO_WM_UNIT_DEC_AREA_ID" val="de3ed16e98454831a42e0752b5bcc4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62ef37391c34d7e87c26222e4f30acf"/>
  <p:tag name="KSO_WM_UNIT_TEXT_FILL_FORE_SCHEMECOLOR_INDEX_BRIGHTNESS" val="0"/>
  <p:tag name="KSO_WM_UNIT_TEXT_FILL_FORE_SCHEMECOLOR_INDEX" val="13"/>
  <p:tag name="KSO_WM_UNIT_TEXT_FILL_TYPE" val="1"/>
  <p:tag name="KSO_WM_TEMPLATE_ASSEMBLE_XID" val="5fd10b7d1fa9d42129dde01b"/>
  <p:tag name="KSO_WM_TEMPLATE_ASSEMBLE_GROUPID" val="5fd10b7d1fa9d42129dde01b"/>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custom20218366_18*a*1"/>
  <p:tag name="KSO_WM_TEMPLATE_CATEGORY" val="custom"/>
  <p:tag name="KSO_WM_TEMPLATE_INDEX" val="20218366"/>
  <p:tag name="KSO_WM_UNIT_LAYERLEVEL" val="1"/>
  <p:tag name="KSO_WM_TAG_VERSION" val="1.0"/>
  <p:tag name="KSO_WM_BEAUTIFY_FLAG" val="#wm#"/>
  <p:tag name="KSO_WM_UNIT_PRESET_TEXT" val="单击添加大标题"/>
</p:tagLst>
</file>

<file path=ppt/tags/tag203.xml><?xml version="1.0" encoding="utf-8"?>
<p:tagLst xmlns:p="http://schemas.openxmlformats.org/presentationml/2006/main">
  <p:tag name="KSO_WM_TEMPLATE_THUMBS_INDEX" val="1、4、7、12、13、14、15、16、17、18、20、24、25、28、33、36、40、43、44"/>
  <p:tag name="KSO_WM_SLIDE_LAYOUT_INFO" val="{&quot;id&quot;:&quot;2020-12-10T01:38:06&quot;,&quot;maxSize&quot;:{&quot;size1&quot;:37.600000000000001},&quot;minSize&quot;:{&quot;size1&quot;:37.600000000000001},&quot;normalSize&quot;:{&quot;size1&quot;:37.600000000000001},&quot;subLayout&quot;:[{&quot;id&quot;:&quot;2020-12-10T01:38:06&quot;,&quot;margin&quot;:{&quot;bottom&quot;:0.81999999284744263,&quot;left&quot;:2.1170001029968262,&quot;right&quot;:11.852999687194824,&quot;top&quot;:3.3870000839233398},&quot;type&quot;:0},{&quot;id&quot;:&quot;2020-12-10T01:38:06&quot;,&quot;margin&quot;:{&quot;bottom&quot;:5.5390005111694336,&quot;left&quot;:2.1170001029968262,&quot;right&quot;:11.852999687194824,&quot;top&quot;:0.026000002399086952},&quot;type&quot;:0}],&quot;type&quot;:0}"/>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717e1fa9d42129da611b"/>
  <p:tag name="KSO_WM_CHIP_FILLPROP" val="[[{&quot;text_align&quot;:&quot;lm&quot;,&quot;text_direction&quot;:&quot;horizontal&quot;,&quot;support_big_font&quot;:false,&quot;picture_toward&quot;:0,&quot;picture_dockside&quot;:[],&quot;fill_id&quot;:&quot;653caa0ab194427582527acb3585afab&quot;,&quot;fill_align&quot;:&quot;lm&quot;,&quot;chip_types&quot;:[&quot;header&quot;]},{&quot;text_align&quot;:&quot;lt&quot;,&quot;text_direction&quot;:&quot;horizontal&quot;,&quot;support_big_font&quot;:false,&quot;picture_toward&quot;:0,&quot;picture_dockside&quot;:[],&quot;fill_id&quot;:&quot;30d899b51cd045959800b44d5833c9c7&quot;,&quot;fill_align&quot;:&quot;lt&quot;,&quot;chip_types&quot;:[&quot;text&quot;]}]]"/>
  <p:tag name="KSO_WM_CHIP_DECFILLPROP" val="[]"/>
  <p:tag name="KSO_WM_CHIP_GROUPID" val="5fd0717e1fa9d42129da611a"/>
  <p:tag name="KSO_WM_SLIDE_BK_DARK_LIGHT" val="2"/>
  <p:tag name="KSO_WM_SLIDE_BACKGROUND_TYPE" val="general"/>
  <p:tag name="KSO_WM_SLIDE_SUPPORT_FEATURE_TYPE" val="0"/>
  <p:tag name="KSO_WM_TEMPLATE_ASSEMBLE_XID" val="5fd10b7d1fa9d42129dde01b"/>
  <p:tag name="KSO_WM_TEMPLATE_ASSEMBLE_GROUPID" val="5fd10b7d1fa9d42129dde01b"/>
  <p:tag name="KSO_WM_SLIDE_ID" val="custom20218366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71*614"/>
  <p:tag name="KSO_WM_SLIDE_POSITION" val="0*96"/>
  <p:tag name="KSO_WM_TAG_VERSION" val="1.0"/>
  <p:tag name="KSO_WM_BEAUTIFY_FLAG" val="#wm#"/>
  <p:tag name="KSO_WM_TEMPLATE_CATEGORY" val="custom"/>
  <p:tag name="KSO_WM_TEMPLATE_INDEX" val="20218366"/>
  <p:tag name="KSO_WM_SLIDE_LAYOUT" val="a_f"/>
  <p:tag name="KSO_WM_SLIDE_LAYOUT_CNT" val="1_1"/>
  <p:tag name="KSO_WM_SPECIAL_SOURCE" val="bdnull"/>
</p:tagLst>
</file>

<file path=ppt/tags/tag204.xml><?xml version="1.0" encoding="utf-8"?>
<p:tagLst xmlns:p="http://schemas.openxmlformats.org/presentationml/2006/main">
  <p:tag name="KSO_WPP_MARK_KEY" val="2a63443c-0138-4273-9fec-71b84ca43b86"/>
  <p:tag name="COMMONDATA" val="eyJoZGlkIjoiZjZjMGFlMjkzMTRiNzBlZGU5OTc4YWU3NGM5OGUzNmEifQ=="/>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7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7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9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scxqx3">
      <a:dk1>
        <a:sysClr val="windowText" lastClr="000000"/>
      </a:dk1>
      <a:lt1>
        <a:sysClr val="window" lastClr="FFFFFF"/>
      </a:lt1>
      <a:dk2>
        <a:srgbClr val="EAE6E6"/>
      </a:dk2>
      <a:lt2>
        <a:srgbClr val="F2EFEF"/>
      </a:lt2>
      <a:accent1>
        <a:srgbClr val="5C988F"/>
      </a:accent1>
      <a:accent2>
        <a:srgbClr val="879C7D"/>
      </a:accent2>
      <a:accent3>
        <a:srgbClr val="B2A16C"/>
      </a:accent3>
      <a:accent4>
        <a:srgbClr val="BC976D"/>
      </a:accent4>
      <a:accent5>
        <a:srgbClr val="A68082"/>
      </a:accent5>
      <a:accent6>
        <a:srgbClr val="906996"/>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8461</Words>
  <Application>WPS 演示</Application>
  <PresentationFormat>宽屏</PresentationFormat>
  <Paragraphs>1310</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Arial</vt:lpstr>
      <vt:lpstr>宋体</vt:lpstr>
      <vt:lpstr>Wingdings</vt:lpstr>
      <vt:lpstr>微软雅黑</vt:lpstr>
      <vt:lpstr>楷体_GB2312</vt:lpstr>
      <vt:lpstr>新宋体</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emily</dc:creator>
  <cp:lastModifiedBy>Administrator</cp:lastModifiedBy>
  <cp:revision>43</cp:revision>
  <dcterms:created xsi:type="dcterms:W3CDTF">2024-05-15T03:58:00Z</dcterms:created>
  <dcterms:modified xsi:type="dcterms:W3CDTF">2024-05-15T10:26:19Z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2052-12.1.0.16729</vt:lpwstr>
  </property>
  <property fmtid="{D5CDD505-2E9C-101B-9397-08002B2CF9AE}" pid="3" name="ICV">
    <vt:lpwstr>956F6C355513491DB200C6BBFAEAF9C0</vt:lpwstr>
  </property>
</Properties>
</file>