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361" r:id="rId6"/>
    <p:sldId id="356" r:id="rId7"/>
    <p:sldId id="362" r:id="rId8"/>
    <p:sldId id="480" r:id="rId9"/>
    <p:sldId id="359" r:id="rId10"/>
    <p:sldId id="445" r:id="rId11"/>
    <p:sldId id="405" r:id="rId12"/>
    <p:sldId id="330" r:id="rId13"/>
    <p:sldId id="331" r:id="rId14"/>
    <p:sldId id="403" r:id="rId15"/>
    <p:sldId id="360" r:id="rId16"/>
    <p:sldId id="363" r:id="rId17"/>
    <p:sldId id="355" r:id="rId18"/>
    <p:sldId id="258" r:id="rId19"/>
    <p:sldId id="259" r:id="rId20"/>
    <p:sldId id="295" r:id="rId21"/>
    <p:sldId id="296" r:id="rId22"/>
    <p:sldId id="297" r:id="rId23"/>
    <p:sldId id="265" r:id="rId24"/>
    <p:sldId id="300" r:id="rId25"/>
    <p:sldId id="304" r:id="rId26"/>
    <p:sldId id="305" r:id="rId27"/>
    <p:sldId id="306" r:id="rId28"/>
    <p:sldId id="274" r:id="rId29"/>
    <p:sldId id="301" r:id="rId30"/>
    <p:sldId id="307" r:id="rId31"/>
    <p:sldId id="308" r:id="rId32"/>
    <p:sldId id="309" r:id="rId33"/>
    <p:sldId id="281" r:id="rId34"/>
    <p:sldId id="302" r:id="rId35"/>
    <p:sldId id="310" r:id="rId36"/>
    <p:sldId id="311" r:id="rId37"/>
    <p:sldId id="328" r:id="rId38"/>
    <p:sldId id="299" r:id="rId39"/>
    <p:sldId id="313" r:id="rId40"/>
    <p:sldId id="314" r:id="rId41"/>
    <p:sldId id="315" r:id="rId42"/>
    <p:sldId id="364" r:id="rId43"/>
    <p:sldId id="318" r:id="rId44"/>
    <p:sldId id="404" r:id="rId45"/>
  </p:sldIdLst>
  <p:sldSz cx="12192000" cy="6858000"/>
  <p:notesSz cx="6858000" cy="9144000"/>
  <p:custDataLst>
    <p:tags r:id="rId4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F1C7854A-8126-4B81-A285-78733A327B8C}">
          <p14:sldIdLst>
            <p14:sldId id="256"/>
            <p14:sldId id="257"/>
            <p14:sldId id="361"/>
            <p14:sldId id="356"/>
            <p14:sldId id="362"/>
            <p14:sldId id="480"/>
            <p14:sldId id="359"/>
            <p14:sldId id="445"/>
            <p14:sldId id="405"/>
            <p14:sldId id="330"/>
            <p14:sldId id="331"/>
            <p14:sldId id="403"/>
            <p14:sldId id="360"/>
            <p14:sldId id="363"/>
            <p14:sldId id="355"/>
            <p14:sldId id="258"/>
            <p14:sldId id="259"/>
            <p14:sldId id="295"/>
            <p14:sldId id="296"/>
            <p14:sldId id="297"/>
            <p14:sldId id="265"/>
            <p14:sldId id="300"/>
            <p14:sldId id="304"/>
            <p14:sldId id="305"/>
            <p14:sldId id="306"/>
            <p14:sldId id="274"/>
            <p14:sldId id="301"/>
            <p14:sldId id="307"/>
            <p14:sldId id="308"/>
            <p14:sldId id="309"/>
            <p14:sldId id="281"/>
            <p14:sldId id="302"/>
            <p14:sldId id="310"/>
            <p14:sldId id="311"/>
            <p14:sldId id="328"/>
            <p14:sldId id="299"/>
            <p14:sldId id="313"/>
            <p14:sldId id="314"/>
            <p14:sldId id="315"/>
            <p14:sldId id="364"/>
            <p14:sldId id="318"/>
            <p14:sldId id="4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42FB"/>
    <a:srgbClr val="F0BBA8"/>
    <a:srgbClr val="00A1A8"/>
    <a:srgbClr val="FF99CC"/>
    <a:srgbClr val="0B3F90"/>
    <a:srgbClr val="B298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58283F8-5C9D-48D1-BF16-D13DC6B1DAFA}" styleName="{25e263c9-2625-42a9-9063-0a2fccf29359}">
    <a:band1H>
      <a:tcTxStyle>
        <a:fontRef idx="none">
          <a:prstClr val="black"/>
        </a:fontRef>
      </a:tcTxStyle>
      <a:tcStyle>
        <a:tcBdr/>
        <a:fill>
          <a:solidFill>
            <a:srgbClr val="E0EAEB"/>
          </a:solidFill>
        </a:fill>
      </a:tcStyle>
    </a:band1H>
    <a:band2H>
      <a:tcTxStyle>
        <a:fontRef idx="none">
          <a:prstClr val="black"/>
        </a:fontRef>
      </a:tcTxStyle>
      <a:tcStyle>
        <a:tcBdr/>
        <a:fill>
          <a:solidFill>
            <a:srgbClr val="FFFFFF"/>
          </a:solidFill>
        </a:fill>
      </a:tcStyle>
    </a:band2H>
    <a:firstCol>
      <a:tcTxStyle>
        <a:fontRef idx="none">
          <a:prstClr val="black"/>
        </a:fontRef>
      </a:tcTxStyle>
      <a:tcStyle>
        <a:tcBdr>
          <a:insideH>
            <a:ln w="6350" cmpd="sng">
              <a:solidFill>
                <a:srgbClr val="FFFFFF"/>
              </a:solidFill>
            </a:ln>
          </a:insideH>
          <a:insideV>
            <a:ln w="6350" cmpd="sng">
              <a:solidFill>
                <a:srgbClr val="FFFFFF"/>
              </a:solidFill>
            </a:ln>
          </a:insideV>
        </a:tcBdr>
        <a:fill>
          <a:solidFill>
            <a:srgbClr val="ABC6CA"/>
          </a:solidFill>
        </a:fill>
      </a:tcStyle>
    </a:firstCol>
    <a:firstRow>
      <a:tcTxStyle>
        <a:fontRef idx="none">
          <a:prstClr val="black"/>
        </a:fontRef>
      </a:tcTxStyle>
      <a:tcStyle>
        <a:tcBdr>
          <a:bottom>
            <a:ln w="28575" cmpd="sng">
              <a:solidFill>
                <a:srgbClr val="FFFFFF"/>
              </a:solidFill>
            </a:ln>
          </a:bottom>
        </a:tcBdr>
        <a:fill>
          <a:solidFill>
            <a:srgbClr val="ABC6CA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65"/>
  </p:normalViewPr>
  <p:slideViewPr>
    <p:cSldViewPr snapToGrid="0" snapToObjects="1">
      <p:cViewPr varScale="1">
        <p:scale>
          <a:sx n="81" d="100"/>
          <a:sy n="81" d="100"/>
        </p:scale>
        <p:origin x="725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9" Type="http://schemas.openxmlformats.org/officeDocument/2006/relationships/tags" Target="tags/tag32.xml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A35D7-9697-8E4C-9FD9-F576BF64F280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8BE47-99EC-284B-9368-EBFF4939550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B8BE47-99EC-284B-9368-EBFF4939550A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2A60A-2621-C740-8E9E-7D9263EAB9D6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84EF3-8105-294D-829F-9F4690B82C06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CC03C-4EF5-194A-BD3B-EFC6357D640C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E061-A66F-EE4F-BCF8-294F3FD442B5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B6E03-7A9F-DA4A-BAFE-F4D307469DBC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107D6-AB6F-7B4E-858F-EBCACD3E81CB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5DC06-DFC6-264C-9F76-1E419C028584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5BC61-3D94-FD46-AD4A-46E59CB86846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FAF61-B552-D046-AEB0-3188B82F272A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8803B-6481-8A43-A3EE-B65A4B9AA1F0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BF48-8627-1041-8A54-D8BFCAD44373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5084C-EEAE-CB43-BB20-C2F62FCE6285}" type="datetime1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hyperlink" Target="https://ent.rich-healthcare.com/Login.aspx?Company=shlg" TargetMode="External"/><Relationship Id="rId1" Type="http://schemas.openxmlformats.org/officeDocument/2006/relationships/hyperlink" Target="https://www.rich-healthcare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26.png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4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3" Type="http://schemas.openxmlformats.org/officeDocument/2006/relationships/hyperlink" Target="https://ent.rich-healthcare.com/Login.aspx?Company=shlg" TargetMode="External"/><Relationship Id="rId2" Type="http://schemas.openxmlformats.org/officeDocument/2006/relationships/hyperlink" Target="https://www.rich-healthcare.com/" TargetMode="External"/><Relationship Id="rId1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5" name="图片 4" descr="卡通人物&#10;&#10;中度可信度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700" y="-50083"/>
            <a:ext cx="12204700" cy="6920783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021715" y="1762760"/>
            <a:ext cx="34944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kumimoji="1" lang="zh-CN" altLang="en-US" sz="4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zh-CN" altLang="en-US" sz="4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55493" y="4069932"/>
            <a:ext cx="423319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65000"/>
                  </a:schemeClr>
                </a:solidFill>
              </a:rPr>
              <a:t>Rich Health Checkup</a:t>
            </a:r>
            <a:endParaRPr kumimoji="1" lang="en-US" altLang="zh-CN" sz="200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kumimoji="1" lang="en-US" altLang="zh-CN" sz="2000" dirty="0">
                <a:solidFill>
                  <a:schemeClr val="bg1">
                    <a:lumMod val="65000"/>
                  </a:schemeClr>
                </a:solidFill>
              </a:rPr>
              <a:t>Package introduction</a:t>
            </a:r>
            <a:endParaRPr kumimoji="1" lang="en-US" altLang="zh-CN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325" y="1762760"/>
            <a:ext cx="3737610" cy="1273175"/>
          </a:xfrm>
          <a:prstGeom prst="rect">
            <a:avLst/>
          </a:prstGeom>
        </p:spPr>
      </p:pic>
      <p:pic>
        <p:nvPicPr>
          <p:cNvPr id="10" name="图片 9" descr="瑞慈体检logo"/>
          <p:cNvPicPr>
            <a:picLocks noChangeAspect="1"/>
          </p:cNvPicPr>
          <p:nvPr/>
        </p:nvPicPr>
        <p:blipFill>
          <a:blip r:embed="rId3"/>
          <a:srcRect l="14516" t="31360" r="11654" b="33035"/>
          <a:stretch>
            <a:fillRect/>
          </a:stretch>
        </p:blipFill>
        <p:spPr>
          <a:xfrm>
            <a:off x="837565" y="2908935"/>
            <a:ext cx="2376170" cy="81724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图片 5" descr="图片包含 游戏机, 光盘&#10;&#10;描述已自动生成"/>
          <p:cNvPicPr>
            <a:picLocks noChangeAspect="1"/>
          </p:cNvPicPr>
          <p:nvPr/>
        </p:nvPicPr>
        <p:blipFill rotWithShape="1">
          <a:blip r:embed="rId1"/>
          <a:srcRect b="900"/>
          <a:stretch>
            <a:fillRect/>
          </a:stretch>
        </p:blipFill>
        <p:spPr>
          <a:xfrm>
            <a:off x="1524" y="-135243"/>
            <a:ext cx="12191980" cy="6856718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959225" y="2765805"/>
            <a:ext cx="4272915" cy="662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Tx/>
              <a:buSzTx/>
              <a:buFontTx/>
            </a:pPr>
            <a:r>
              <a:rPr kumimoji="1" lang="en-US" altLang="zh-CN" sz="28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PART-C</a:t>
            </a:r>
            <a:endParaRPr kumimoji="1" lang="zh-CN" altLang="en-US" sz="2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83479" y="4604399"/>
            <a:ext cx="2024406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特色服务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A1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825500" y="1329055"/>
            <a:ext cx="10928350" cy="4431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/>
            <a:r>
              <a:rPr lang="zh-CN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为什么选择瑞慈？</a:t>
            </a:r>
            <a:endParaRPr lang="zh-CN" altLang="en-US" sz="22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ctr"/>
            <a:r>
              <a:rPr lang="en-US" altLang="zh-CN" sz="2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便捷、优质、贴心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altLang="zh-CN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zh-CN" altLang="en-US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zh-CN" altLang="en-US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r>
              <a:rPr lang="zh-CN" altLang="en-US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检前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--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便捷服务</a:t>
            </a:r>
            <a:endParaRPr lang="en-US" altLang="zh-CN" sz="12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预约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便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捷：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多种方式预约       </a:t>
            </a:r>
            <a:r>
              <a:rPr lang="zh-CN" sz="1400" b="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altLang="en-US" sz="14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官网</a:t>
            </a:r>
            <a:r>
              <a:rPr lang="zh-CN" sz="1400" b="0" dirty="0">
                <a:solidFill>
                  <a:srgbClr val="1742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预约</a:t>
            </a:r>
            <a:r>
              <a:rPr lang="zh-CN" altLang="en-US" sz="1400" b="0" dirty="0">
                <a:solidFill>
                  <a:srgbClr val="1742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400" b="0" dirty="0">
                <a:solidFill>
                  <a:srgbClr val="1742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hlinkClick r:id="rId1"/>
              </a:rPr>
              <a:t>https://www.rich-healthcare.com/</a:t>
            </a:r>
            <a:endParaRPr lang="en-US" altLang="zh-CN" sz="1400" b="0" dirty="0">
              <a:solidFill>
                <a:srgbClr val="1742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buFont typeface="Wingdings" panose="05000000000000000000" pitchFamily="2" charset="2"/>
              <a:buNone/>
            </a:pPr>
            <a:r>
              <a:rPr lang="zh-CN" sz="1400" b="0" dirty="0">
                <a:solidFill>
                  <a:srgbClr val="1742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电话预约</a:t>
            </a:r>
            <a:r>
              <a:rPr lang="zh-CN" altLang="en-US" sz="1400" dirty="0">
                <a:solidFill>
                  <a:srgbClr val="1742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400" dirty="0">
                <a:solidFill>
                  <a:srgbClr val="1742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400-1688-188</a:t>
            </a:r>
            <a:endParaRPr lang="en-US" altLang="zh-CN" sz="1400" b="0" dirty="0">
              <a:solidFill>
                <a:srgbClr val="1742F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en-US" sz="1400" b="0" dirty="0">
                <a:solidFill>
                  <a:srgbClr val="1742F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专员预约：</a:t>
            </a:r>
            <a:r>
              <a:rPr lang="zh-CN" altLang="en-US" sz="1400" dirty="0">
                <a:solidFill>
                  <a:srgbClr val="1742FB"/>
                </a:solidFill>
              </a:rPr>
              <a:t>张女士 </a:t>
            </a:r>
            <a:r>
              <a:rPr lang="en-US" altLang="zh-CN" sz="1400" dirty="0">
                <a:solidFill>
                  <a:srgbClr val="1742FB"/>
                </a:solidFill>
              </a:rPr>
              <a:t>13918207119  </a:t>
            </a:r>
            <a:r>
              <a:rPr lang="zh-CN" sz="1400" dirty="0">
                <a:solidFill>
                  <a:srgbClr val="1742FB"/>
                </a:solidFill>
              </a:rPr>
              <a:t>吴</a:t>
            </a:r>
            <a:r>
              <a:rPr sz="1400" dirty="0">
                <a:solidFill>
                  <a:srgbClr val="1742FB"/>
                </a:solidFill>
              </a:rPr>
              <a:t>女士 1</a:t>
            </a:r>
            <a:r>
              <a:rPr lang="en-US" sz="1400" dirty="0">
                <a:solidFill>
                  <a:srgbClr val="1742FB"/>
                </a:solidFill>
              </a:rPr>
              <a:t>8917750403</a:t>
            </a:r>
            <a:r>
              <a:rPr lang="en-US" altLang="zh-CN" sz="1400" dirty="0">
                <a:solidFill>
                  <a:srgbClr val="1742FB"/>
                </a:solidFill>
              </a:rPr>
              <a:t>   </a:t>
            </a:r>
            <a:r>
              <a:rPr lang="zh-CN" altLang="en-US" sz="1400" dirty="0">
                <a:solidFill>
                  <a:srgbClr val="1742FB"/>
                </a:solidFill>
                <a:sym typeface="+mn-ea"/>
              </a:rPr>
              <a:t>王女士 </a:t>
            </a:r>
            <a:r>
              <a:rPr lang="en-US" altLang="zh-CN" sz="1400" dirty="0">
                <a:solidFill>
                  <a:srgbClr val="1742FB"/>
                </a:solidFill>
                <a:sym typeface="+mn-ea"/>
              </a:rPr>
              <a:t>17717056895 </a:t>
            </a:r>
            <a:r>
              <a:rPr sz="1400" dirty="0">
                <a:solidFill>
                  <a:srgbClr val="1742FB"/>
                </a:solidFill>
                <a:sym typeface="+mn-ea"/>
              </a:rPr>
              <a:t>姜女士 15921305036</a:t>
            </a:r>
            <a:r>
              <a:rPr lang="en-US" altLang="zh-CN" sz="1400" dirty="0">
                <a:solidFill>
                  <a:srgbClr val="1742FB"/>
                </a:solidFill>
              </a:rPr>
              <a:t>  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 </a:t>
            </a:r>
            <a:r>
              <a:rPr lang="zh-CN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理工大学专属预约通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道：</a:t>
            </a:r>
            <a:r>
              <a:rPr lang="zh-CN" alt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hlinkClick r:id="rId2" action="ppaction://hlinkfile"/>
              </a:rPr>
              <a:t>https://ent.rich-healthcare.com/Login.aspx?Company=shlg</a:t>
            </a:r>
            <a:endParaRPr lang="zh-CN" altLang="en-US" sz="1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buFont typeface="Wingdings" panose="05000000000000000000" pitchFamily="2" charset="2"/>
              <a:buNone/>
            </a:pP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buFont typeface="Wingdings" panose="05000000000000000000" pitchFamily="2" charset="2"/>
              <a:buNone/>
            </a:pPr>
            <a:r>
              <a:rPr lang="en-US" altLang="zh-CN" sz="1400" b="0" i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                                           </a:t>
            </a:r>
            <a:r>
              <a:rPr lang="zh-CN" sz="1400" b="0" i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届时会在体检须知中告知；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>
              <a:buFont typeface="Wingdings" panose="05000000000000000000" pitchFamily="2" charset="2"/>
              <a:buNone/>
            </a:pP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停车便利：</a:t>
            </a: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自驾前往，体检中心的停车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车位充足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 descr="1630461062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10665" y="232550"/>
            <a:ext cx="6094428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瑞慈特色服务        </a:t>
            </a:r>
            <a:endParaRPr kumimoji="1" lang="zh-CN" altLang="en-US" sz="2800" b="0" i="0" u="none" strike="noStrike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825500" y="1325324"/>
            <a:ext cx="10928350" cy="4831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/>
            <a:r>
              <a:rPr lang="zh-CN" altLang="en-US" sz="2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为什么选择瑞慈？</a:t>
            </a:r>
            <a:endParaRPr lang="zh-CN" altLang="en-US" sz="22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sz="2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便捷、优质、贴心</a:t>
            </a:r>
            <a:endParaRPr lang="zh-CN" altLang="en-US" sz="22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altLang="zh-CN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altLang="zh-CN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altLang="zh-CN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检中</a:t>
            </a:r>
            <a:r>
              <a:rPr lang="en-US" altLang="zh-CN" sz="20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--</a:t>
            </a:r>
            <a:r>
              <a:rPr lang="zh-CN" altLang="en-US" sz="1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优质服务</a:t>
            </a:r>
            <a:endParaRPr lang="zh-CN" altLang="en-US" sz="1400" b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安排在</a:t>
            </a:r>
            <a:r>
              <a:rPr 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VIP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区域体检，享受贵宾服务；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电脑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系统自动分流引导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，电脑自动作出最合理的检查规划，您只需要跟着电脑和医护人员提示走即可，尽最大可能缩短体检时间；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CT,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彩超等大型医疗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设备均是国际知名品牌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GE,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飞利浦，西门子），设备数量充足，多台</a:t>
            </a:r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CT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同时开机检查，减少侯检时间；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丰富经验的的医师，担任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主检，二检审核，体检质量可靠</a:t>
            </a: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套餐中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免费赠送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多个体检项目（如：肝功能免费升级为十五项，肿瘤标志物免费升级为七项等）；</a:t>
            </a: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根据个人健康状况，可自行有针对性地增加检查项目，现场</a:t>
            </a: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加项可享受</a:t>
            </a:r>
            <a:r>
              <a:rPr lang="en-US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7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折</a:t>
            </a: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优惠</a:t>
            </a:r>
            <a:r>
              <a:rPr lang="zh-CN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家属同享</a:t>
            </a:r>
            <a:r>
              <a:rPr lang="zh-CN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优惠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（上海理工教职工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套餐</a:t>
            </a:r>
            <a:r>
              <a:rPr lang="zh-CN" alt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）</a:t>
            </a:r>
            <a:r>
              <a:rPr lang="zh-CN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7" name="图片 6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10665" y="232550"/>
            <a:ext cx="6094428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瑞慈特色服务        </a:t>
            </a:r>
            <a:endParaRPr kumimoji="1" lang="zh-CN" altLang="en-US" sz="2800" b="0" i="0" u="none" strike="noStrike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10665" y="268488"/>
            <a:ext cx="6432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瑞慈特色服务 </a:t>
            </a:r>
            <a:endParaRPr kumimoji="1" lang="zh-CN" altLang="en-US" sz="2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35025" y="1381885"/>
            <a:ext cx="10928350" cy="36614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l"/>
            <a:r>
              <a:rPr lang="zh-CN" altLang="en-US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为什么选择瑞慈？</a:t>
            </a:r>
            <a:endParaRPr lang="zh-CN" altLang="en-US" sz="16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便捷、优质、贴心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altLang="zh-CN" sz="16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altLang="zh-CN" sz="1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2000" b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检后</a:t>
            </a:r>
            <a:r>
              <a:rPr lang="en-US" altLang="zh-CN" sz="2000" b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--</a:t>
            </a:r>
            <a:r>
              <a:rPr lang="zh-CN" altLang="en-US" sz="1400" b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贴心</a:t>
            </a:r>
            <a:r>
              <a:rPr lang="zh-CN" altLang="en-US" sz="14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服务</a:t>
            </a:r>
            <a:endParaRPr lang="zh-CN" altLang="en-US" sz="14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/>
            <a:endParaRPr 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提供</a:t>
            </a:r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种形式的报告，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电子报告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可登陆瑞慈官网查询（可自行下载电子报告），如需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纸质报告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，在前台预留地址，可将纸质报告快递到家；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建立健康档案，终生保存。连续</a:t>
            </a:r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年或</a:t>
            </a:r>
            <a:r>
              <a:rPr lang="en-US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年以上在瑞慈体检有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历年数据对比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，动态掌握异常指标的变化情况；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健康关爱电话：检出重大阳性，瑞慈客服中心会在结果出来的</a:t>
            </a:r>
            <a:r>
              <a:rPr lang="en-US" alt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48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时内通知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客户本人，并给出就诊或进一步治疗的专业建议；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如需就医可安排上海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三甲医院绿色通道</a:t>
            </a: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；</a:t>
            </a:r>
            <a:endParaRPr 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n-US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安排副高级主任以上级别医生上门</a:t>
            </a:r>
            <a:r>
              <a:rPr lang="zh-CN" sz="1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一对一解读</a:t>
            </a:r>
            <a:r>
              <a:rPr 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报告</a:t>
            </a:r>
            <a:r>
              <a:rPr lang="en-US" altLang="zh-CN" sz="14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endParaRPr lang="en-US" altLang="zh-CN" sz="14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pic>
        <p:nvPicPr>
          <p:cNvPr id="6" name="图片 5" descr="图片包含 游戏机, 光盘&#10;&#10;描述已自动生成"/>
          <p:cNvPicPr>
            <a:picLocks noChangeAspect="1"/>
          </p:cNvPicPr>
          <p:nvPr/>
        </p:nvPicPr>
        <p:blipFill rotWithShape="1">
          <a:blip r:embed="rId1"/>
          <a:srcRect b="900"/>
          <a:stretch>
            <a:fillRect/>
          </a:stretch>
        </p:blipFill>
        <p:spPr>
          <a:xfrm>
            <a:off x="1524" y="-135243"/>
            <a:ext cx="12191980" cy="6856718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AB34B7C-E1AD-8544-850D-EBE3848CA6D0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9225" y="2765805"/>
            <a:ext cx="4272915" cy="662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PART-D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A1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83479" y="4604399"/>
            <a:ext cx="2024406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套餐选择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A1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rich\Desktop\微信图片_20210901110029.png微信图片_2021090111002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-50674"/>
            <a:ext cx="12197715" cy="6918199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2911475" y="4180840"/>
            <a:ext cx="20586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600" dirty="0">
                <a:solidFill>
                  <a:srgbClr val="0B3F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kumimoji="1" lang="zh-CN" altLang="en-US" sz="1600" dirty="0">
                <a:solidFill>
                  <a:srgbClr val="0B3F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消化系统</a:t>
            </a:r>
            <a:endParaRPr kumimoji="1" lang="zh-CN" altLang="en-US" sz="1600" dirty="0">
              <a:solidFill>
                <a:srgbClr val="0B3F9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5212080" y="4180840"/>
            <a:ext cx="20586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kumimoji="1" lang="zh-CN" altLang="en-US" sz="1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自身免疫</a:t>
            </a:r>
            <a:endParaRPr kumimoji="1" lang="zh-CN" altLang="en-US" sz="16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7829550" y="4168775"/>
            <a:ext cx="14509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B3F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心脑血管</a:t>
            </a:r>
            <a:endParaRPr kumimoji="1" lang="zh-CN" altLang="en-US" sz="1600" dirty="0">
              <a:solidFill>
                <a:srgbClr val="0B3F9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2919434" y="3028447"/>
            <a:ext cx="109797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solidFill>
                  <a:schemeClr val="bg1"/>
                </a:solidFill>
              </a:rPr>
              <a:t> </a:t>
            </a:r>
            <a:r>
              <a:rPr kumimoji="1" lang="en-US" altLang="zh-CN" sz="2000" dirty="0">
                <a:solidFill>
                  <a:schemeClr val="bg1"/>
                </a:solidFill>
              </a:rPr>
              <a:t> </a:t>
            </a:r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B</a:t>
            </a:r>
            <a:endParaRPr kumimoji="1"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>
            <p:custDataLst>
              <p:tags r:id="rId6"/>
            </p:custDataLst>
          </p:nvPr>
        </p:nvSpPr>
        <p:spPr>
          <a:xfrm>
            <a:off x="5335270" y="3032125"/>
            <a:ext cx="9423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>
                <a:solidFill>
                  <a:schemeClr val="bg1"/>
                </a:solidFill>
              </a:rPr>
              <a:t> </a:t>
            </a:r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C</a:t>
            </a:r>
            <a:endParaRPr kumimoji="1"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>
            <p:custDataLst>
              <p:tags r:id="rId7"/>
            </p:custDataLst>
          </p:nvPr>
        </p:nvSpPr>
        <p:spPr>
          <a:xfrm>
            <a:off x="7653591" y="3028447"/>
            <a:ext cx="109797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>
                <a:solidFill>
                  <a:schemeClr val="bg1"/>
                </a:solidFill>
              </a:rPr>
              <a:t> </a:t>
            </a:r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D</a:t>
            </a:r>
            <a:endParaRPr kumimoji="1"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>
            <p:custDataLst>
              <p:tags r:id="rId8"/>
            </p:custDataLst>
          </p:nvPr>
        </p:nvSpPr>
        <p:spPr>
          <a:xfrm>
            <a:off x="662940" y="3032125"/>
            <a:ext cx="939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A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>
            <p:custDataLst>
              <p:tags r:id="rId9"/>
            </p:custDataLst>
          </p:nvPr>
        </p:nvSpPr>
        <p:spPr>
          <a:xfrm>
            <a:off x="650875" y="4180840"/>
            <a:ext cx="22606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</a:t>
            </a:r>
            <a:r>
              <a:rPr kumimoji="1" lang="zh-CN" altLang="en-US" sz="1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心脑血管</a:t>
            </a:r>
            <a:endParaRPr kumimoji="1" lang="zh-CN" altLang="en-US" sz="16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>
            <p:custDataLst>
              <p:tags r:id="rId10"/>
            </p:custDataLst>
          </p:nvPr>
        </p:nvSpPr>
        <p:spPr>
          <a:xfrm>
            <a:off x="9962515" y="4168775"/>
            <a:ext cx="19126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核磁共振（</a:t>
            </a:r>
            <a:r>
              <a:rPr kumimoji="1" lang="en-US" altLang="zh-CN" sz="1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MRI</a:t>
            </a:r>
            <a:r>
              <a:rPr kumimoji="1" lang="zh-CN" altLang="en-US" sz="1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kumimoji="1" lang="zh-CN" altLang="en-US" sz="16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10065702" y="3028447"/>
            <a:ext cx="817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E</a:t>
            </a:r>
            <a:endParaRPr lang="en-US" altLang="zh-CN" sz="2000" dirty="0">
              <a:solidFill>
                <a:schemeClr val="bg1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414021" y="2297785"/>
            <a:ext cx="0" cy="3229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3770722" y="2297785"/>
            <a:ext cx="0" cy="337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058293" y="2257432"/>
            <a:ext cx="0" cy="329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8427563" y="2187019"/>
            <a:ext cx="23504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8427563" y="2187019"/>
            <a:ext cx="0" cy="287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0777979" y="2187019"/>
            <a:ext cx="0" cy="2875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1704928" y="1322638"/>
            <a:ext cx="406295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在职、离退休教职工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套餐中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任选其一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829321" y="1322638"/>
            <a:ext cx="359209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高 知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可在D、E套餐中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任选其一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 flipV="1">
            <a:off x="1414021" y="2271860"/>
            <a:ext cx="4644272" cy="25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-50793"/>
            <a:ext cx="1609725" cy="1483667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1510665" y="232550"/>
            <a:ext cx="60944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套餐选择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A1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2940" y="5003165"/>
            <a:ext cx="6743700" cy="1537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说明：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套餐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均包含基础项目、特色项目和赠送项目。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各套餐的基础项目和赠送项目完全相同，</a:t>
            </a:r>
            <a:endParaRPr lang="zh-CN" altLang="en-US" sz="18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r>
              <a:rPr lang="zh-CN" altLang="en-US" sz="2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区别在于特色项目不同</a:t>
            </a:r>
            <a:r>
              <a:rPr lang="en-US" altLang="zh-CN" sz="2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endParaRPr lang="zh-CN" altLang="en-US" sz="1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1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15225" y="5114290"/>
            <a:ext cx="4431030" cy="1537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说明：</a:t>
            </a:r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套餐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D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E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均包含基础项目、特色项目和赠送项目。</a:t>
            </a:r>
            <a:r>
              <a:rPr lang="zh-CN" altLang="en-US" sz="1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各套餐的基础项目和赠送项目完全相同，</a:t>
            </a:r>
            <a:r>
              <a:rPr lang="zh-CN" altLang="en-US" sz="2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区别在于特色项目不同</a:t>
            </a:r>
            <a:r>
              <a:rPr lang="en-US" altLang="zh-CN" sz="22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.</a:t>
            </a:r>
            <a:endParaRPr lang="zh-CN" altLang="en-US" sz="1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algn="l">
              <a:buClrTx/>
              <a:buSzTx/>
              <a:buFontTx/>
            </a:pPr>
            <a:endParaRPr lang="zh-CN" altLang="en-US" sz="1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徽标&#10;&#10;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70" y="-10633"/>
            <a:ext cx="12192970" cy="6906006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898265" y="4446905"/>
            <a:ext cx="4512310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</a:t>
            </a:r>
            <a:endParaRPr kumimoji="1" lang="en-US" altLang="zh-CN" sz="16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6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心脑血管体检套餐</a:t>
            </a:r>
            <a:endParaRPr kumimoji="1" lang="zh-CN" altLang="en-US" sz="2600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75405" y="567626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129280" y="5779135"/>
            <a:ext cx="66732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  <a:p>
            <a:endParaRPr lang="zh-CN" altLang="en-US"/>
          </a:p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243195" y="2830830"/>
            <a:ext cx="17056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</a:rPr>
              <a:t> 套餐 </a:t>
            </a:r>
            <a:r>
              <a:rPr lang="en-US" altLang="zh-CN" sz="2800" b="1" dirty="0">
                <a:solidFill>
                  <a:schemeClr val="bg1"/>
                </a:solidFill>
              </a:rPr>
              <a:t>A</a:t>
            </a:r>
            <a:endParaRPr lang="zh-CN" alt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520190" y="403860"/>
            <a:ext cx="70910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丨在职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离退休教职工心脑特色套餐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377825" y="914400"/>
          <a:ext cx="11449050" cy="5853430"/>
        </p:xfrm>
        <a:graphic>
          <a:graphicData uri="http://schemas.openxmlformats.org/drawingml/2006/table">
            <a:tbl>
              <a:tblPr/>
              <a:tblGrid>
                <a:gridCol w="1294765"/>
                <a:gridCol w="2629535"/>
                <a:gridCol w="560705"/>
                <a:gridCol w="568960"/>
                <a:gridCol w="573405"/>
                <a:gridCol w="5821680"/>
              </a:tblGrid>
              <a:tr h="5549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★基础体检项目-在职和离退休教职工体检项目-心脑血管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510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511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一般检查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身高、体重、体重指数(BMI)血压(BP)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体重是否正常，有无体重不足、超重或肥胖；有无血压脉搏异常等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心、肺听诊，腹部触诊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心肺有无异常肝脾有无肿大、腹部有无包块等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浅表淋巴结，甲状腺、乳房、脊柱、四肢、外生殖器、前列腺、肛肠指检、皮肤等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淋巴结有无肿大，甲状腺、乳房、外生殖器、前列腺、肛肠有无异常、四肢脊柱有无畸形、皮肤有无异常改变等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眼科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视力检查(必选)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视力是否正常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眼科检查(外眼)(必选)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眼外观是否正常，有无沙眼、 结膜炎等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眼底检查(眼底)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眼底有无黄斑变性和动脉硬化等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89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测眼压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眼压是否正常，排除原发性青光眼、原发性视网膜剥离等疾病。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耳鼻喉检查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外耳道、鼓膜、鼻腔、鼻中隔、扁桃体、咽部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耳、鼻、咽(如中耳炎、鼓膜 穿孔、扁桃体肿大)有无异常等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妇科(已婚项目)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常规检查(必选)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女性生殖器有无异常病变，有无宫颈炎及阴道感染等。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白带常规(必选)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液基薄层细胞学检测(TCT)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宫颈癌筛查，比宫颈刮片灵敏度高， 准确性好。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HPV-DNA(16/18)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筛查宫颈癌高危人群的重要指标。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血常规18项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检查白细胞、红细胞、血小板等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可提示：小细胞性贫血，巨幼细胞贫血，再生障碍性贫血，溶血性贫血，白血病，粒细胞减少，血小板减少，淋巴细胞减少，炎症感染等。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血清丙氨酸氨基转移酶(ALT)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是肝细胞受损最敏感的指标，升高：主要见于急性传染性肝炎、中毒性肝炎、酒精性肝炎，胆囊炎等。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血清门冬氨酸氨基转移酶(AST)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可以检测肝细胞、心肌细胞受损情况。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血清γ-谷氨酰基转移酶(γ-GT)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是用于诊断肝、胆系统疾病的敏感指标，酒精性肝损伤的监测指标。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血清碱性磷酸酶(ALP)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是肝胆系统和骨骼系统疾病诊断的酶学指标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血清总胆红素(T-BIL)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总胆红素升高提示有黄疸，包括肝细胞性黄疸，阻塞性黄疸，溶血性黄疸。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465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肾功能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血清尿素(必选)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血清肌酐(必选)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血清尿酸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可提示嘌呤代谢有无异常，升高常见于如高尿酸血症、痛风及肾功能损害等。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6" name="图片 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520190" y="403860"/>
            <a:ext cx="67487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丨在职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离退休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教职工心脑特色套餐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359410" y="935990"/>
          <a:ext cx="11480800" cy="5850255"/>
        </p:xfrm>
        <a:graphic>
          <a:graphicData uri="http://schemas.openxmlformats.org/drawingml/2006/table">
            <a:tbl>
              <a:tblPr/>
              <a:tblGrid>
                <a:gridCol w="1297940"/>
                <a:gridCol w="2636520"/>
                <a:gridCol w="561975"/>
                <a:gridCol w="574675"/>
                <a:gridCol w="574040"/>
                <a:gridCol w="5835650"/>
              </a:tblGrid>
              <a:tr h="26416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总胆固醇(TC)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胆固醇升高是导致高血压、冠心病、心肌梗死、动脉粥样硬化的高度危险因素。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2.甘油三脂(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甘油三脂升高见于：肥胖症，脂肪肝，糖尿病，动脉粥样硬化，高血压等。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高密度脂蛋白胆固醇(HDL-C)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高密度脂蛋白胆固醇认为是抗动脉硬化的保护因素。降低是冠心病、脑血管疾病的危险因子。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低密度脂蛋白胆固醇(LDL-C)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LDL-C是坏胆固醇，升高是冠心病、心肌梗死、脑血管疾病和动脉硬化的高度危险因素。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5.动脉粥样硬化指数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(1-4必选)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动脉粥样硬化指数升高，发生冠心病的危险性也升高。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血糖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空腹血糖(FPG)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从血糖水平了解是否有低血糖、糖尿病，了解血糖控制情况等。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糖化血红蛋白(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HbA2c)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可反映检查前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1-2个月的平均血糖水平，是糖尿病的筛查指标之一。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甲状腺功能三项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T3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、T4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、TSH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是诊断甲状腺机能亢进或甲状腺机能减退等疾病的指标。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肿瘤标志物(男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、FPSA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、PSA/FPSA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一次同时检测五项肿瘤标志物，升高可提示肝癌、肺癌、前列腺癌、胰腺癌等。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肿瘤标志物(女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、CA19-9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、CA125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、CA15-3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一次同时检测五项肿瘤标志物，升高可提示肝癌、肺癌、乳腺癌、卵巢癌、胰腺癌等。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尿常规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颜色、比重、酸碱度、尿糖、隐血、尿胆素、尿胆原、尿胆红素、尿蛋白、亚硝酸盐、尿沉渣检查。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可提示有无泌尿系统疾患：如急、慢性肾炎，肾盂肾炎，膀胱炎，尿道炎，肾病综合征，狼疮性肾炎，血红蛋白尿，肾梗塞、肾小管重金属盐及药物导致急性肾小管坏死，肾或膀胱肿瘤以及有无尿糖等。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用于心律失常(如早搏、传导障碍等)、心肌缺血、心肌梗塞、心房、心室肥大等诊断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低剂量螺旋CT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胸部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最主要的是可以早期发现肺 部疾病，包括肺部的炎症等其他性病变。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row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高清彩色多普勒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B超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肝胆脾胰肾彩超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检查肝胆脾胰肾各脏器有无形态学改变及占位性病变(肿瘤、结石、炎症等)。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检查甲状腺是否有结节、囊肿或肿瘤等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前列腺超声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检查前列腺是否有增生或肿瘤。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双侧乳房超声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检查乳腺是否有结节或乳腺癌。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子宫附件超声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阴超(已婚项目)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幽门螺旋杆菌检查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C-13(哈气)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是幽门螺旋杆菌感染的确诊试验。此菌感染与胃炎、胃溃疡、胃癌等发病有密切关系。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骨密度超声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超声检测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诊断骨质疏松，预测骨折风险。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早餐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VIP营养早餐</a:t>
                      </a:r>
                      <a:endParaRPr lang="zh-CN" altLang="en-US" sz="10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鸡蛋、牛奶、面包、豆浆、肉包等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寄送个人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纸质报告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520190" y="403860"/>
            <a:ext cx="6927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丨在职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离退休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教职工心脑特色套餐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2"/>
            </p:custDataLst>
          </p:nvPr>
        </p:nvGraphicFramePr>
        <p:xfrm>
          <a:off x="600710" y="1412240"/>
          <a:ext cx="11138535" cy="3990975"/>
        </p:xfrm>
        <a:graphic>
          <a:graphicData uri="http://schemas.openxmlformats.org/drawingml/2006/table">
            <a:tbl>
              <a:tblPr/>
              <a:tblGrid>
                <a:gridCol w="1417320"/>
                <a:gridCol w="2400300"/>
                <a:gridCol w="544830"/>
                <a:gridCol w="557530"/>
                <a:gridCol w="556260"/>
                <a:gridCol w="5662295"/>
              </a:tblGrid>
              <a:tr h="467995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特色项目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8E1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63436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高清彩色多普勒B超</a:t>
                      </a:r>
                      <a:endParaRPr lang="zh-CN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050" b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（二选一）</a:t>
                      </a:r>
                      <a:endParaRPr lang="zh-CN" altLang="en-US" sz="1050" b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颈动脉彩超检查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了解颈部血管病变，狭窄程度、颈动脉斑块和颈动脉血流情况。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233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心脏彩超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心血管疾病的重要诊断方法，对心脏瓣膜病诊断准确率高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,对心肌病、冠心病、心肌梗塞并发症及肺心病有较大的辅助诊断价值。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10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血流变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血粘度检测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了解血液黏度变化，主要反映血液流动性、凝滞性和血液粘度的变化。适用于高血压、动脉硬化、脑中风、糖尿病及高脂血症等疾患的检查。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心脑血管疾病风险指标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同型半胱氨酸(HCY)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血同型半胱氨酸升高的高血压，称为为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H型高血压，它是脑卒中等心脑血管疾病的独立危险因素。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215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5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备注：颈动脉彩超检查和心脏彩超为二选一项目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919434" y="3028447"/>
            <a:ext cx="109797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solidFill>
                  <a:schemeClr val="bg1"/>
                </a:solidFill>
              </a:rPr>
              <a:t> </a:t>
            </a:r>
            <a:r>
              <a:rPr kumimoji="1" lang="en-US" altLang="zh-CN" sz="2000" dirty="0">
                <a:solidFill>
                  <a:schemeClr val="bg1"/>
                </a:solidFill>
              </a:rPr>
              <a:t> </a:t>
            </a:r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B</a:t>
            </a:r>
            <a:endParaRPr kumimoji="1"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53591" y="3028447"/>
            <a:ext cx="109797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>
                <a:solidFill>
                  <a:schemeClr val="bg1"/>
                </a:solidFill>
              </a:rPr>
              <a:t> </a:t>
            </a:r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D</a:t>
            </a:r>
            <a:endParaRPr kumimoji="1"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2940" y="3032125"/>
            <a:ext cx="939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A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493841" y="1109345"/>
            <a:ext cx="1588770" cy="3987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</a:t>
            </a:r>
            <a:r>
              <a:rPr lang="zh-CN" altLang="en-US" sz="2000" b="1" dirty="0">
                <a:solidFill>
                  <a:srgbClr val="00A1A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集团概况</a:t>
            </a:r>
            <a:endParaRPr lang="zh-CN" altLang="en-US" sz="2000" b="1" dirty="0">
              <a:solidFill>
                <a:srgbClr val="00A1A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78105" y="3260026"/>
            <a:ext cx="12105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A1A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瑞慈特色</a:t>
            </a:r>
            <a:endParaRPr lang="zh-CN" altLang="en-US" sz="2000" b="1" dirty="0">
              <a:solidFill>
                <a:srgbClr val="00A1A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695446" y="4293155"/>
            <a:ext cx="1351652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zh-CN" altLang="en-US" sz="2000" b="1" dirty="0">
                <a:solidFill>
                  <a:srgbClr val="00A1A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套餐选择 </a:t>
            </a:r>
            <a:endParaRPr lang="zh-CN" altLang="en-US" sz="2000" b="1" dirty="0">
              <a:solidFill>
                <a:srgbClr val="00A1A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66121" y="2196804"/>
            <a:ext cx="1210588" cy="4001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buClrTx/>
              <a:buSzTx/>
              <a:buFontTx/>
            </a:pPr>
            <a:r>
              <a:rPr lang="zh-CN" altLang="en-US" sz="2000" b="1" dirty="0">
                <a:solidFill>
                  <a:srgbClr val="00A1A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机构介绍</a:t>
            </a:r>
            <a:endParaRPr lang="en-US" altLang="zh-CN" sz="2000" b="1" dirty="0">
              <a:solidFill>
                <a:srgbClr val="00A1A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8715" y="1377315"/>
            <a:ext cx="4107815" cy="410337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875" y="1784350"/>
            <a:ext cx="3325495" cy="32893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766287" y="5280630"/>
            <a:ext cx="1436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A1A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体检预约</a:t>
            </a:r>
            <a:endParaRPr lang="zh-CN" altLang="en-US" sz="2000" b="1" dirty="0">
              <a:solidFill>
                <a:srgbClr val="00A1A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065" y="930910"/>
            <a:ext cx="1060857" cy="78168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8065" y="1901825"/>
            <a:ext cx="1132205" cy="7816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2931160"/>
            <a:ext cx="1210589" cy="9354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8421" y="4010885"/>
            <a:ext cx="1224280" cy="9493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1400" y="5104505"/>
            <a:ext cx="1118870" cy="826297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6038421" y="1079400"/>
            <a:ext cx="0" cy="4637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20190" y="366153"/>
            <a:ext cx="68275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丨在职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离退休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教职工心脑特色套餐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421005" y="938530"/>
          <a:ext cx="11303000" cy="5454650"/>
        </p:xfrm>
        <a:graphic>
          <a:graphicData uri="http://schemas.openxmlformats.org/drawingml/2006/table">
            <a:tbl>
              <a:tblPr/>
              <a:tblGrid>
                <a:gridCol w="1271270"/>
                <a:gridCol w="2503805"/>
                <a:gridCol w="570865"/>
                <a:gridCol w="571500"/>
                <a:gridCol w="571500"/>
                <a:gridCol w="5814060"/>
              </a:tblGrid>
              <a:tr h="4406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赠送项目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1082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46380">
                <a:tc rowSpan="9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血清球蛋白GLO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可检测慢性肝脏疾病、M球蛋白血症、自身免疫性疾病等。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7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白蛋白/球蛋白ALB/GLO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可检测肝硬化、肾病综合征、慢性肝炎等。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谷草/谷丙AST/ALT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反映肝细胞的损害情况。降低见于急性肝炎和轻症的慢性肝炎；升高见于慢性肝炎的后期,肝硬化和肝癌。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血清直接胆红素D-BIL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用于黄疸诊断与鉴别诊断。直接胆红素升高，属阻塞性黄疸、肝细胞性黄疸。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血清间接胆红素I-BIL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用于黄疸诊断与鉴别诊断。间接胆红素为肝源性黄疸。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血清胆碱酯酶测定CHE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主要用于诊断肝脏疾病、有机磷中毒；肾脏疾病、肥胖、脂肪肝、甲亢也可升高。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乳酸脱氢酶LDH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可检测心肌梗塞、肝脏疾病、肺栓塞、恶性肿瘤等。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腺苷脱氨酶ADA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用于结核杆菌感染、慢性肝脏损害的辅助诊断。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血清总蛋白TP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可检测肝脏疾病、营养不良、肾病综合征及慢性消耗性疾病等。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肿瘤标志物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血清铁蛋白测定(SF)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检查体内铁缺乏或者铁负荷过量的指标，在临床上常用于缺铁性贫血的诊断，铁蛋白增高可见于炎症、肿瘤、白血病、甲状腺功能亢进等。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糖类抗原50(CA50)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是一种广谱肿瘤标志物。动态监测对判断癌肿瘤疗效及预后判断、复发检测颇具价值，对鉴别良恶性胸、腹水也有价值。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81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β人绒毛膜促性腺激素β-HCG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①恶性肿瘤：葡萄胎、绒癌、乳腺癌、肝毛细胆管癌、睾丸癌、卵巢癌、胰腺癌、精原细胞瘤和70%非精原细胞瘤。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②非恶性肿瘤：子宫内膜异位症、卵巢囊肿、肝硬化、胃十二指肠疾病等也可见轻度升高。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表&#10;&#10;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074" y="0"/>
            <a:ext cx="12099851" cy="6861327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049932" y="4452620"/>
            <a:ext cx="4272915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B3F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</a:t>
            </a:r>
            <a:endParaRPr kumimoji="1" lang="zh-CN" altLang="en-US" dirty="0">
              <a:solidFill>
                <a:srgbClr val="0B3F9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600" dirty="0">
                <a:solidFill>
                  <a:srgbClr val="0B3F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消化特色</a:t>
            </a:r>
            <a:r>
              <a:rPr kumimoji="1" lang="zh-CN" altLang="en-US" sz="2600" dirty="0">
                <a:solidFill>
                  <a:srgbClr val="0B3F9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体检套餐</a:t>
            </a:r>
            <a:endParaRPr kumimoji="1" lang="zh-CN" altLang="en-US" sz="2600" dirty="0">
              <a:solidFill>
                <a:srgbClr val="0B3F9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81787" y="2790694"/>
            <a:ext cx="14092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套餐 </a:t>
            </a:r>
            <a:r>
              <a:rPr lang="en-US" altLang="zh-CN" sz="2800" dirty="0">
                <a:solidFill>
                  <a:schemeClr val="bg1"/>
                </a:solidFill>
              </a:rPr>
              <a:t>B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6905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在职、离退休教职工消化特色体检套餐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377825" y="914400"/>
          <a:ext cx="11449050" cy="5853430"/>
        </p:xfrm>
        <a:graphic>
          <a:graphicData uri="http://schemas.openxmlformats.org/drawingml/2006/table">
            <a:tbl>
              <a:tblPr/>
              <a:tblGrid>
                <a:gridCol w="1294765"/>
                <a:gridCol w="2629535"/>
                <a:gridCol w="560705"/>
                <a:gridCol w="568960"/>
                <a:gridCol w="573405"/>
                <a:gridCol w="5821680"/>
              </a:tblGrid>
              <a:tr h="5549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★基础体检项目-在职和离退休教职工体检项目-消化系统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510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511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一般检查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身高、体重、体重指数(BMI)血压(BP)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体重是否正常，有无体重不足、超重或肥胖；有无血压脉搏异常等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心、肺听诊，腹部触诊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心肺有无异常肝脾有无肿大、腹部有无包块等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浅表淋巴结，甲状腺、乳房、脊柱、四肢、外生殖器、前列腺、肛肠指检、皮肤等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淋巴结有无肿大，甲状腺、乳房、外生殖器、前列腺、肛肠有无异常、四肢脊柱有无畸形、皮肤有无异常改变等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眼科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视力检查(必选)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视力是否正常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眼科检查(外眼)(必选)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眼外观是否正常，有无沙眼、 结膜炎等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眼底检查(眼底)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眼底有无黄斑变性和动脉硬化等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89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测眼压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眼压是否正常，排除原发性青光眼、原发性视网膜剥离等疾病。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耳鼻喉检查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外耳道、鼓膜、鼻腔、鼻中隔、扁桃体、咽部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耳、鼻、咽(如中耳炎、鼓膜 穿孔、扁桃体肿大)有无异常等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妇科(已婚项目)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常规检查(必选)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女性生殖器有无异常病变，有无宫颈炎及阴道感染等。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白带常规(必选)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液基薄层细胞学检测(TCT)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宫颈癌筛查，比宫颈刮片灵敏度高， 准确性好。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HPV-DNA(16/18)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筛查宫颈癌高危人群的重要指标。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血常规18项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检查白细胞、红细胞、血小板等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可提示：小细胞性贫血，巨幼细胞贫血，再生障碍性贫血，溶血性贫血，白血病，粒细胞减少，血小板减少，淋巴细胞减少，炎症感染等。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血清丙氨酸氨基转移酶(ALT)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是肝细胞受损最敏感的指标，升高：主要见于急性传染性肝炎、中毒性肝炎、酒精性肝炎，胆囊炎等。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血清门冬氨酸氨基转移酶(AST)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可以检测肝细胞、心肌细胞受损情况。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血清γ-谷氨酰基转移酶(γ-GT)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是用于诊断肝、胆系统疾病的敏感指标，酒精性肝损伤的监测指标。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血清碱性磷酸酶(ALP)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是肝胆系统和骨骼系统疾病诊断的酶学指标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血清总胆红素(T-BIL)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总胆红素升高提示有黄疸，包括肝细胞性黄疸，阻塞性黄疸，溶血性黄疸。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465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肾功能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血清尿素(必选)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血清肌酐(必选)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血清尿酸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可提示嘌呤代谢有无异常，升高常见于如高尿酸血症、痛风及肾功能损害等。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6905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在职、离退休教职工消化特色体检套餐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359410" y="935990"/>
          <a:ext cx="11480800" cy="5850255"/>
        </p:xfrm>
        <a:graphic>
          <a:graphicData uri="http://schemas.openxmlformats.org/drawingml/2006/table">
            <a:tbl>
              <a:tblPr/>
              <a:tblGrid>
                <a:gridCol w="1297940"/>
                <a:gridCol w="2636520"/>
                <a:gridCol w="561975"/>
                <a:gridCol w="574675"/>
                <a:gridCol w="574040"/>
                <a:gridCol w="5835650"/>
              </a:tblGrid>
              <a:tr h="26416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总胆固醇(TC)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胆固醇升高是导致高血压、冠心病、心肌梗死、动脉粥样硬化的高度危险因素。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2.甘油三脂(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甘油三脂升高见于：肥胖症，脂肪肝，糖尿病，动脉粥样硬化，高血压等。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高密度脂蛋白胆固醇(HDL-C)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高密度脂蛋白胆固醇认为是抗动脉硬化的保护因素。降低是冠心病、脑血管疾病的危险因子。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低密度脂蛋白胆固醇(LDL-C)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LDL-C是坏胆固醇，升高是冠心病、心肌梗死、脑血管疾病和动脉硬化的高度危险因素。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5.动脉粥样硬化指数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(1-4必选)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动脉粥样硬化指数升高，发生冠心病的危险性也升高。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血糖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空腹血糖(FPG)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从血糖水平了解是否有低血糖、糖尿病，了解血糖控制情况等。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糖化血红蛋白(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HbA2c)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可反映检查前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1-2个月的平均血糖水平，是糖尿病的筛查指标之一。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甲状腺功能三项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T3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、T4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、TSH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是诊断甲状腺机能亢进或甲状腺机能减退等疾病的指标。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肿瘤标志物(男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、FPSA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、PSA/FPSA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一次同时检测五项肿瘤标志物，升高可提示肝癌、肺癌、前列腺癌、胰腺癌等。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肿瘤标志物(女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、CA19-9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、CA125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、CA15-3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一次同时检测五项肿瘤标志物，升高可提示肝癌、肺癌、乳腺癌、卵巢癌、胰腺癌等。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尿常规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颜色、比重、酸碱度、尿糖、隐血、尿胆素、尿胆原、尿胆红素、尿蛋白、亚硝酸盐、尿沉渣检查。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可提示有无泌尿系统疾患：如急、慢性肾炎，肾盂肾炎，膀胱炎，尿道炎，肾病综合征，狼疮性肾炎，血红蛋白尿，肾梗塞、肾小管重金属盐及药物导致急性肾小管坏死，肾或膀胱肿瘤以及有无尿糖等。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用于心律失常(如早搏、传导障碍等)、心肌缺血、心肌梗塞、心房、心室肥大等诊断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低剂量螺旋CT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胸部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最主要的是可以早期发现肺 部疾病，包括肺部的炎症等其他性病变。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row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高清彩色多普勒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B超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肝胆脾胰肾彩超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检查肝胆脾胰肾各脏器有无形态学改变及占位性病变(肿瘤、结石、炎症等)。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检查甲状腺是否有结节、囊肿或肿瘤等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前列腺超声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检查前列腺是否有增生或肿瘤。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双侧乳房超声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检查乳腺是否有结节或乳腺癌。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子宫附件超声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阴超(已婚项目)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幽门螺旋杆菌检查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C-13(哈气)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是幽门螺旋杆菌感染的确诊试验。此菌感染与胃炎、胃溃疡、胃癌等发病有密切关系。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骨密度超声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超声检测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诊断骨质疏松，预测骨折风险。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早餐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VIP营养早餐</a:t>
                      </a:r>
                      <a:endParaRPr lang="zh-CN" altLang="en-US" sz="10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鸡蛋、牛奶、面包、豆浆、肉包等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寄送个人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纸质报告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6905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在职、离退休教职工消化特色体检套餐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544195" y="1802765"/>
          <a:ext cx="11241405" cy="1702435"/>
        </p:xfrm>
        <a:graphic>
          <a:graphicData uri="http://schemas.openxmlformats.org/drawingml/2006/table">
            <a:tbl>
              <a:tblPr/>
              <a:tblGrid>
                <a:gridCol w="1176655"/>
                <a:gridCol w="2297430"/>
                <a:gridCol w="570230"/>
                <a:gridCol w="593725"/>
                <a:gridCol w="560070"/>
                <a:gridCol w="6043295"/>
              </a:tblGrid>
              <a:tr h="27178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特色项目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8E1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3751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胃功能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胃蛋白酶原Ⅰ(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PGⅠ)、胃蛋白酶原Ⅱ(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PGⅡ)、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PGⅠ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/PGⅡ比值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PGⅠ ，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PGⅠ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/ PGⅡ比值测定，可用于胃溃疡、萎缩性胃炎、胃癌的初筛。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胃泌素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17(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G-17)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G-17是评估胃窦部黏膜功能 的指标，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G-17升高常见于胃十二指肠溃疡，萎缩性胃炎、幽门螺旋杆菌感染及胃癌等。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34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肿瘤标志物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糖链抗原242(CA242)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与胰腺癌、结肠癌、胃癌等胃肠道恶性肿瘤相关，但胃肠道良性疾病也可见升高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34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糖链抗原72-4(CA72-4)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是胃肠道恶性肿瘤标志物，也是检测胃癌的指标之一，但胃肠道良性疾病也可见升高。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690562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在职、离退休教职工消化特色体检套餐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421005" y="938530"/>
          <a:ext cx="11303000" cy="5454650"/>
        </p:xfrm>
        <a:graphic>
          <a:graphicData uri="http://schemas.openxmlformats.org/drawingml/2006/table">
            <a:tbl>
              <a:tblPr/>
              <a:tblGrid>
                <a:gridCol w="1271270"/>
                <a:gridCol w="2503805"/>
                <a:gridCol w="570865"/>
                <a:gridCol w="571500"/>
                <a:gridCol w="571500"/>
                <a:gridCol w="5814060"/>
              </a:tblGrid>
              <a:tr h="4406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赠送项目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1082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46380">
                <a:tc rowSpan="9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血清球蛋白GLO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可检测慢性肝脏疾病、M球蛋白血症、自身免疫性疾病等。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7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白蛋白/球蛋白ALB/GLO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可检测肝硬化、肾病综合征、慢性肝炎等。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谷草/谷丙AST/ALT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反映肝细胞的损害情况。降低见于急性肝炎和轻症的慢性肝炎；升高见于慢性肝炎的后期,肝硬化和肝癌。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血清直接胆红素D-BIL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用于黄疸诊断与鉴别诊断。直接胆红素升高，属阻塞性黄疸、肝细胞性黄疸。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血清间接胆红素I-BIL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用于黄疸诊断与鉴别诊断。间接胆红素为肝源性黄疸。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血清胆碱酯酶测定CHE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主要用于诊断肝脏疾病、有机磷中毒；肾脏疾病、肥胖、脂肪肝、甲亢也可升高。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乳酸脱氢酶LDH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可检测心肌梗塞、肝脏疾病、肺栓塞、恶性肿瘤等。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腺苷脱氨酶ADA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用于结核杆菌感染、慢性肝脏损害的辅助诊断。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血清总蛋白TP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可检测肝脏疾病、营养不良、肾病综合征及慢性消耗性疾病等。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肿瘤标志物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血清铁蛋白测定(SF)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检查体内铁缺乏或者铁负荷过量的指标，在临床上常用于缺铁性贫血的诊断，铁蛋白增高可见于炎症、肿瘤、白血病、甲状腺功能亢进等。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糖类抗原50(CA50)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是一种广谱肿瘤标志物。动态监测对判断癌肿瘤疗效及预后判断、复发检测颇具价值，对鉴别良恶性胸、腹水也有价值。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81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β人绒毛膜促性腺激素β-HCG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①恶性肿瘤：葡萄胎、绒癌、乳腺癌、肝毛细胆管癌、睾丸癌、卵巢癌、胰腺癌、精原细胞瘤和70%非精原细胞瘤。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②非恶性肿瘤：子宫内膜异位症、卵巢囊肿、肝硬化、胃十二指肠疾病等也可见轻度升高。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图片 5" descr="图片包含 游戏机, 光盘&#10;&#10;描述已自动生成"/>
          <p:cNvPicPr>
            <a:picLocks noChangeAspect="1"/>
          </p:cNvPicPr>
          <p:nvPr/>
        </p:nvPicPr>
        <p:blipFill rotWithShape="1">
          <a:blip r:embed="rId1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41376" y="2847694"/>
            <a:ext cx="1327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chemeClr val="bg1"/>
                </a:solidFill>
              </a:rPr>
              <a:t>套餐 </a:t>
            </a:r>
            <a:r>
              <a:rPr kumimoji="1" lang="en-US" altLang="zh-CN" sz="2800" dirty="0">
                <a:solidFill>
                  <a:schemeClr val="bg1"/>
                </a:solidFill>
              </a:rPr>
              <a:t>C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50059" y="4502785"/>
            <a:ext cx="4104640" cy="1660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600" b="1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在职、离退休人员</a:t>
            </a:r>
            <a:endParaRPr kumimoji="1" lang="zh-CN" altLang="en-US" sz="1600" b="1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600" b="1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自身免疫体检套餐</a:t>
            </a:r>
            <a:endParaRPr kumimoji="1" lang="zh-CN" altLang="en-US" sz="2600" b="1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kumimoji="1" lang="zh-CN" altLang="en-US" sz="2600" b="1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70777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在职、离退休教职工自身免疫特色体检套餐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377825" y="914400"/>
          <a:ext cx="11449050" cy="5853430"/>
        </p:xfrm>
        <a:graphic>
          <a:graphicData uri="http://schemas.openxmlformats.org/drawingml/2006/table">
            <a:tbl>
              <a:tblPr/>
              <a:tblGrid>
                <a:gridCol w="1294765"/>
                <a:gridCol w="2629535"/>
                <a:gridCol w="560705"/>
                <a:gridCol w="568960"/>
                <a:gridCol w="573405"/>
                <a:gridCol w="5821680"/>
              </a:tblGrid>
              <a:tr h="5549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★基础体检项目-在职和离退休教职工体检项目-自身免疫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510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511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一般检查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身高、体重、体重指数(BMI)血压(BP)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体重是否正常，有无体重不足、超重或肥胖；有无血压脉搏异常等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心、肺听诊，腹部触诊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心肺有无异常肝脾有无肿大、腹部有无包块等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浅表淋巴结，甲状腺、乳房、脊柱、四肢、外生殖器、前列腺、肛肠指检、皮肤等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淋巴结有无肿大，甲状腺、乳房、外生殖器、前列腺、肛肠有无异常、四肢脊柱有无畸形、皮肤有无异常改变等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眼科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视力检查(必选)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视力是否正常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眼科检查(外眼)(必选)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眼外观是否正常，有无沙眼、 结膜炎等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眼底检查(眼底)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眼底有无黄斑变性和动脉硬化等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89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测眼压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眼压是否正常，排除原发性青光眼、原发性视网膜剥离等疾病。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耳鼻喉检查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外耳道、鼓膜、鼻腔、鼻中隔、扁桃体、咽部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耳、鼻、咽(如中耳炎、鼓膜 穿孔、扁桃体肿大)有无异常等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妇科(已婚项目)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常规检查(必选)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女性生殖器有无异常病变，有无宫颈炎及阴道感染等。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白带常规(必选)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液基薄层细胞学检测(TCT)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宫颈癌筛查，比宫颈刮片灵敏度高， 准确性好。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HPV-DNA(16/18)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筛查宫颈癌高危人群的重要指标。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血常规18项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检查白细胞、红细胞、血小板等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可提示：小细胞性贫血，巨幼细胞贫血，再生障碍性贫血，溶血性贫血，白血病，粒细胞减少，血小板减少，淋巴细胞减少，炎症感染等。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血清丙氨酸氨基转移酶(ALT)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是肝细胞受损最敏感的指标，升高：主要见于急性传染性肝炎、中毒性肝炎、酒精性肝炎，胆囊炎等。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血清门冬氨酸氨基转移酶(AST)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可以检测肝细胞、心肌细胞受损情况。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血清γ-谷氨酰基转移酶(γ-GT)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是用于诊断肝、胆系统疾病的敏感指标，酒精性肝损伤的监测指标。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血清碱性磷酸酶(ALP)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是肝胆系统和骨骼系统疾病诊断的酶学指标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血清总胆红素(T-BIL)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总胆红素升高提示有黄疸，包括肝细胞性黄疸，阻塞性黄疸，溶血性黄疸。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465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肾功能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血清尿素(必选)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血清肌酐(必选)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血清尿酸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可提示嘌呤代谢有无异常，升高常见于如高尿酸血症、痛风及肾功能损害等。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70777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自身免疫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359410" y="935990"/>
          <a:ext cx="11480800" cy="5850255"/>
        </p:xfrm>
        <a:graphic>
          <a:graphicData uri="http://schemas.openxmlformats.org/drawingml/2006/table">
            <a:tbl>
              <a:tblPr/>
              <a:tblGrid>
                <a:gridCol w="1297940"/>
                <a:gridCol w="2636520"/>
                <a:gridCol w="561975"/>
                <a:gridCol w="574675"/>
                <a:gridCol w="574040"/>
                <a:gridCol w="5835650"/>
              </a:tblGrid>
              <a:tr h="26416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总胆固醇(TC)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胆固醇升高是导致高血压、冠心病、心肌梗死、动脉粥样硬化的高度危险因素。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2.甘油三脂(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甘油三脂升高见于：肥胖症，脂肪肝，糖尿病，动脉粥样硬化，高血压等。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高密度脂蛋白胆固醇(HDL-C)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高密度脂蛋白胆固醇认为是抗动脉硬化的保护因素。降低是冠心病、脑血管疾病的危险因子。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低密度脂蛋白胆固醇(LDL-C)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LDL-C是坏胆固醇，升高是冠心病、心肌梗死、脑血管疾病和动脉硬化的高度危险因素。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5.动脉粥样硬化指数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(1-4必选)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动脉粥样硬化指数升高，发生冠心病的危险性也升高。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血糖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空腹血糖(FPG)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从血糖水平了解是否有低血糖、糖尿病，了解血糖控制情况等。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糖化血红蛋白(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HbA2c)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可反映检查前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1-2个月的平均血糖水平，是糖尿病的筛查指标之一。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甲状腺功能三项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T3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、T4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、TSH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是诊断甲状腺机能亢进或甲状腺机能减退等疾病的指标。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肿瘤标志物(男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、FPSA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、PSA/FPSA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一次同时检测五项肿瘤标志物，升高可提示肝癌、肺癌、前列腺癌、胰腺癌等。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肿瘤标志物(女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、CA19-9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、CA125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、CA15-3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一次同时检测五项肿瘤标志物，升高可提示肝癌、肺癌、乳腺癌、卵巢癌、胰腺癌等。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尿常规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颜色、比重、酸碱度、尿糖、隐血、尿胆素、尿胆原、尿胆红素、尿蛋白、亚硝酸盐、尿沉渣检查。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可提示有无泌尿系统疾患：如急、慢性肾炎，肾盂肾炎，膀胱炎，尿道炎，肾病综合征，狼疮性肾炎，血红蛋白尿，肾梗塞、肾小管重金属盐及药物导致急性肾小管坏死，肾或膀胱肿瘤以及有无尿糖等。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用于心律失常(如早搏、传导障碍等)、心肌缺血、心肌梗塞、心房、心室肥大等诊断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低剂量螺旋CT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胸部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最主要的是可以早期发现肺 部疾病，包括肺部的炎症等其他性病变。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row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高清彩色多普勒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B超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肝胆脾胰肾彩超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检查肝胆脾胰肾各脏器有无形态学改变及占位性病变(肿瘤、结石、炎症等)。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检查甲状腺是否有结节、囊肿或肿瘤等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前列腺超声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检查前列腺是否有增生或肿瘤。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双侧乳房超声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检查乳腺是否有结节或乳腺癌。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子宫附件超声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阴超(已婚项目)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幽门螺旋杆菌检查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C-13(哈气)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是幽门螺旋杆菌感染的确诊试验。此菌感染与胃炎、胃溃疡、胃癌等发病有密切关系。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骨密度超声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超声检测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诊断骨质疏松，预测骨折风险。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早餐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VIP营养早餐</a:t>
                      </a:r>
                      <a:endParaRPr lang="zh-CN" altLang="en-US" sz="10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鸡蛋、牛奶、面包、豆浆、肉包等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寄送个人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纸质报告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70777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自身免疫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539750" y="1411605"/>
          <a:ext cx="11150600" cy="2944495"/>
        </p:xfrm>
        <a:graphic>
          <a:graphicData uri="http://schemas.openxmlformats.org/drawingml/2006/table">
            <a:tbl>
              <a:tblPr/>
              <a:tblGrid>
                <a:gridCol w="1247140"/>
                <a:gridCol w="1875155"/>
                <a:gridCol w="546735"/>
                <a:gridCol w="547370"/>
                <a:gridCol w="546735"/>
                <a:gridCol w="6387465"/>
              </a:tblGrid>
              <a:tr h="333375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特色项目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8E1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603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动脉硬化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了解动脉硬化情况，对动脉硬化进行定性、筛查。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75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免疫球蛋白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IgGIgAIgM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免疫球蛋白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IgG IgA IgM均升高， 常见于各种慢性感染，慢性肝病，淋巴瘤和系统性红斑 狼疮(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SLE)，类风湿关节炎等。单一免疫球蛋白增高，主要见 于免疫增殖性疾病，如多发性骨髓瘤，原发性巨球蛋白血症。降低见于各类免疫缺陷病或长期使用免疫抑制剂的病 人。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4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类风湿因子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+抗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o试验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风湿、类风湿等自身免疫性疾病检测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2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抗核抗体ANA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514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胃泌素释放肽前体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小细胞肺癌的筛查指标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pic>
        <p:nvPicPr>
          <p:cNvPr id="6" name="图片 5" descr="图片包含 游戏机, 光盘&#10;&#10;描述已自动生成"/>
          <p:cNvPicPr>
            <a:picLocks noChangeAspect="1"/>
          </p:cNvPicPr>
          <p:nvPr/>
        </p:nvPicPr>
        <p:blipFill rotWithShape="1">
          <a:blip r:embed="rId1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AB34B7C-E1AD-8544-850D-EBE3848CA6D0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9225" y="2766446"/>
            <a:ext cx="4272915" cy="662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PART-A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A1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84742" y="4685121"/>
            <a:ext cx="20644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集团概况</a:t>
            </a:r>
            <a:endParaRPr lang="zh-CN" altLang="en-US" sz="36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707771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在职、离退休教职工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自身免疫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421005" y="938530"/>
          <a:ext cx="11303000" cy="5454650"/>
        </p:xfrm>
        <a:graphic>
          <a:graphicData uri="http://schemas.openxmlformats.org/drawingml/2006/table">
            <a:tbl>
              <a:tblPr/>
              <a:tblGrid>
                <a:gridCol w="1271270"/>
                <a:gridCol w="2503805"/>
                <a:gridCol w="570865"/>
                <a:gridCol w="571500"/>
                <a:gridCol w="571500"/>
                <a:gridCol w="5814060"/>
              </a:tblGrid>
              <a:tr h="4406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赠送项目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1082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46380">
                <a:tc rowSpan="9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血清球蛋白GLO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可检测慢性肝脏疾病、M球蛋白血症、自身免疫性疾病等。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7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白蛋白/球蛋白ALB/GLO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可检测肝硬化、肾病综合征、慢性肝炎等。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谷草/谷丙AST/ALT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反映肝细胞的损害情况。降低见于急性肝炎和轻症的慢性肝炎；升高见于慢性肝炎的后期,肝硬化和肝癌。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血清直接胆红素D-BIL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用于黄疸诊断与鉴别诊断。直接胆红素升高，属阻塞性黄疸、肝细胞性黄疸。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血清间接胆红素I-BIL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用于黄疸诊断与鉴别诊断。间接胆红素为肝源性黄疸。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血清胆碱酯酶测定CHE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主要用于诊断肝脏疾病、有机磷中毒；肾脏疾病、肥胖、脂肪肝、甲亢也可升高。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乳酸脱氢酶LDH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可检测心肌梗塞、肝脏疾病、肺栓塞、恶性肿瘤等。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腺苷脱氨酶ADA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用于结核杆菌感染、慢性肝脏损害的辅助诊断。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血清总蛋白TP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可检测肝脏疾病、营养不良、肾病综合征及慢性消耗性疾病等。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肿瘤标志物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血清铁蛋白测定(SF)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检查体内铁缺乏或者铁负荷过量的指标，在临床上常用于缺铁性贫血的诊断，铁蛋白增高可见于炎症、肿瘤、白血病、甲状腺功能亢进等。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糖类抗原50(CA50)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是一种广谱肿瘤标志物。动态监测对判断癌肿瘤疗效及预后判断、复发检测颇具价值，对鉴别良恶性胸、腹水也有价值。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81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β人绒毛膜促性腺激素β-HCG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①恶性肿瘤：葡萄胎、绒癌、乳腺癌、肝毛细胆管癌、睾丸癌、卵巢癌、胰腺癌、精原细胞瘤和70%非精原细胞瘤。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②非恶性肿瘤：子宫内膜异位症、卵巢囊肿、肝硬化、胃十二指肠疾病等也可见轻度升高。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图片 2" descr="徽标, 公司名称&#10;&#10;描述已自动生成"/>
          <p:cNvPicPr>
            <a:picLocks noChangeAspect="1"/>
          </p:cNvPicPr>
          <p:nvPr/>
        </p:nvPicPr>
        <p:blipFill rotWithShape="1">
          <a:blip r:embed="rId1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542155" y="4390390"/>
            <a:ext cx="3107055" cy="103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b="1" dirty="0">
                <a:solidFill>
                  <a:srgbClr val="0B3F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 知</a:t>
            </a:r>
            <a:endParaRPr kumimoji="1" lang="zh-CN" altLang="en-US" dirty="0">
              <a:solidFill>
                <a:srgbClr val="0B3F9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600" b="1" dirty="0">
                <a:solidFill>
                  <a:srgbClr val="0B3F9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心脑特色体检套餐</a:t>
            </a:r>
            <a:endParaRPr kumimoji="1" lang="zh-CN" altLang="en-US" sz="2600" b="1" dirty="0">
              <a:solidFill>
                <a:srgbClr val="0B3F9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67546" y="2844800"/>
            <a:ext cx="1272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</a:rPr>
              <a:t>套餐 </a:t>
            </a:r>
            <a:r>
              <a:rPr lang="en-US" altLang="zh-CN" sz="2800" dirty="0">
                <a:solidFill>
                  <a:schemeClr val="bg1"/>
                </a:solidFill>
              </a:rPr>
              <a:t>D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53511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丨高知心脑血管特色体检套餐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377825" y="914400"/>
          <a:ext cx="11449050" cy="5853430"/>
        </p:xfrm>
        <a:graphic>
          <a:graphicData uri="http://schemas.openxmlformats.org/drawingml/2006/table">
            <a:tbl>
              <a:tblPr/>
              <a:tblGrid>
                <a:gridCol w="1294765"/>
                <a:gridCol w="2629535"/>
                <a:gridCol w="560705"/>
                <a:gridCol w="568960"/>
                <a:gridCol w="573405"/>
                <a:gridCol w="5821680"/>
              </a:tblGrid>
              <a:tr h="5549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★基础体检项目- 高级知识分子的体检项目-心脑血管</a:t>
                      </a:r>
                      <a:endParaRPr lang="zh-CN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510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511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一般检查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身高、体重、体重指数(BMI)血压(BP)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体重是否正常，有无体重不足、超重或肥胖；有无血压脉搏异常等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心、肺听诊，腹部触诊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心肺有无异常肝脾有无肿大、腹部有无包块等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浅表淋巴结，甲状腺、乳房、脊柱、四肢、外生殖器、前列腺、肛肠指检、皮肤等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淋巴结有无肿大，甲状腺、乳房、外生殖器、前列腺、肛肠有无异常、四肢脊柱有无畸形、皮肤有无异常改变等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眼科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视力检查(必选)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视力是否正常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眼科检查(外眼)(必选)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眼外观是否正常，有无沙眼、 结膜炎等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眼底检查(眼底)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眼底有无黄斑变性和动脉硬化等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89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测眼压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眼压是否正常，排除原发性青光眼、原发性视网膜剥离等疾病。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耳鼻喉检查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外耳道、鼓膜、鼻腔、鼻中隔、扁桃体、咽部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耳、鼻、咽(如中耳炎、鼓膜 穿孔、扁桃体肿大)有无异常等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妇科(已婚项目)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常规检查(必选)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女性生殖器有无异常病变，有无宫颈炎及阴道感染等。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白带常规(必选)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液基薄层细胞学检测(TCT)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宫颈癌筛查，比宫颈刮片灵敏度高， 准确性好。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HPV-DNA(16/18)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筛查宫颈癌高危人群的重要指标。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血常规18项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检查白细胞、红细胞、血小板等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可提示：小细胞性贫血，巨幼细胞贫血，再生障碍性贫血，溶血性贫血，白血病，粒细胞减少，血小板减少，淋巴细胞减少，炎症感染等。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血清丙氨酸氨基转移酶(ALT)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是肝细胞受损最敏感的指标，升高：主要见于急性传染性肝炎、中毒性肝炎、酒精性肝炎，胆囊炎等。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血清门冬氨酸氨基转移酶(AST)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可以检测肝细胞、心肌细胞受损情况。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血清γ-谷氨酰基转移酶(γ-GT)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是用于诊断肝、胆系统疾病的敏感指标，酒精性肝损伤的监测指标。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血清碱性磷酸酶(ALP)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是肝胆系统和骨骼系统疾病诊断的酶学指标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血清总胆红素(T-BIL)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总胆红素升高提示有黄疸，包括肝细胞性黄疸，阻塞性黄疸，溶血性黄疸。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465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肾功能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血清尿素(必选)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血清肌酐(必选)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血清尿酸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可提示嘌呤代谢有无异常，升高常见于如高尿酸血症、痛风及肾功能损害等。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53511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丨高知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心脑血管特色体检套餐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359410" y="935990"/>
          <a:ext cx="11480800" cy="5850255"/>
        </p:xfrm>
        <a:graphic>
          <a:graphicData uri="http://schemas.openxmlformats.org/drawingml/2006/table">
            <a:tbl>
              <a:tblPr/>
              <a:tblGrid>
                <a:gridCol w="1297940"/>
                <a:gridCol w="2636520"/>
                <a:gridCol w="561975"/>
                <a:gridCol w="574675"/>
                <a:gridCol w="574040"/>
                <a:gridCol w="5835650"/>
              </a:tblGrid>
              <a:tr h="26416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总胆固醇(TC)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胆固醇升高是导致高血压、冠心病、心肌梗死、动脉粥样硬化的高度危险因素。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2.甘油三脂(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甘油三脂升高见于：肥胖症，脂肪肝，糖尿病，动脉粥样硬化，高血压等。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高密度脂蛋白胆固醇(HDL-C)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高密度脂蛋白胆固醇认为是抗动脉硬化的保护因素。降低是冠心病、脑血管疾病的危险因子。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低密度脂蛋白胆固醇(LDL-C)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LDL-C是坏胆固醇，升高是冠心病、心肌梗死、脑血管疾病和动脉硬化的高度危险因素。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5.动脉粥样硬化指数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(1-4必选)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动脉粥样硬化指数升高，发生冠心病的危险性也升高。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血糖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空腹血糖(FPG)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从血糖水平了解是否有低血糖、糖尿病，了解血糖控制情况等。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糖化血红蛋白(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HbA2c)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可反映检查前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1-2个月的平均血糖水平，是糖尿病的筛查指标之一。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甲状腺功能三项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T3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、T4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、TSH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是诊断甲状腺机能亢进或甲状腺机能减退等疾病的指标。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肿瘤标志物(男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、FPSA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、PSA/FPSA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一次同时检测五项肿瘤标志物，升高可提示肝癌、肺癌、前列腺癌、胰腺癌等。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肿瘤标志物(女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、CA19-9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、CA125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、CA15-3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一次同时检测五项肿瘤标志物，升高可提示肝癌、肺癌、乳腺癌、卵巢癌、胰腺癌等。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尿常规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颜色、比重、酸碱度、尿糖、隐血、尿胆素、尿胆原、尿胆红素、尿蛋白、亚硝酸盐、尿沉渣检查。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可提示有无泌尿系统疾患：如急、慢性肾炎，肾盂肾炎，膀胱炎，尿道炎，肾病综合征，狼疮性肾炎，血红蛋白尿，肾梗塞、肾小管重金属盐及药物导致急性肾小管坏死，肾或膀胱肿瘤以及有无尿糖等。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用于心律失常(如早搏、传导障碍等)、心肌缺血、心肌梗塞、心房、心室肥大等诊断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低剂量螺旋CT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胸部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最主要的是可以早期发现肺 部疾病，包括肺部的炎症等其他性病变。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row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高清彩色多普勒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B超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肝胆脾胰肾彩超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检查肝胆脾胰肾各脏器有无形态学改变及占位性病变(肿瘤、结石、炎症等)。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检查甲状腺是否有结节、囊肿或肿瘤等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前列腺超声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检查前列腺是否有增生或肿瘤。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双侧乳房超声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检查乳腺是否有结节或乳腺癌。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子宫附件超声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阴超(已婚项目)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幽门螺旋杆菌检查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C-13(哈气)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是幽门螺旋杆菌感染的确诊试验。此菌感染与胃炎、胃溃疡、胃癌等发病有密切关系。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骨密度超声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超声检测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诊断骨质疏松，预测骨折风险。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早餐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VIP营养早餐</a:t>
                      </a:r>
                      <a:endParaRPr lang="zh-CN" altLang="en-US" sz="10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鸡蛋、牛奶、面包、豆浆、肉包等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寄送个人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纸质报告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53511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丨高知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心脑血管特色体检套餐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428625" y="1146810"/>
          <a:ext cx="11388090" cy="5224145"/>
        </p:xfrm>
        <a:graphic>
          <a:graphicData uri="http://schemas.openxmlformats.org/drawingml/2006/table">
            <a:tbl>
              <a:tblPr/>
              <a:tblGrid>
                <a:gridCol w="1452880"/>
                <a:gridCol w="2349500"/>
                <a:gridCol w="577215"/>
                <a:gridCol w="575310"/>
                <a:gridCol w="574675"/>
                <a:gridCol w="5858510"/>
              </a:tblGrid>
              <a:tr h="360045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特色项目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8E1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48768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高清彩色多普勒B超</a:t>
                      </a:r>
                      <a:endParaRPr 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(二选一)</a:t>
                      </a:r>
                      <a:endParaRPr lang="en-US" altLang="en-US" sz="1050" b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颈动脉彩超检查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了解颈部血管病变，狭窄程度、颈动脉斑块和颈动脉血流情况。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278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心脏彩超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心血管疾病的重要诊断方法，对心脏瓣膜病诊断准确率高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,对心肌病、冠心病、心肌梗塞并发症及肺心病有较大的辅助诊断价值。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4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血流变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血粘度检测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了解血液黏度变化，主要反映血 液流动性、凝滞性和血液粘度的变化。适用于高血压、动脉硬化、脑中风、糖尿病及高脂血症等疾患的检查。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04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心脑血管疾病风险指标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同型半胱氨酸(HCY)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血同型半胱氨酸升高的高血压，称为为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H型高血压，它是脑卒中等心脑血管疾病的独立危险因素。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42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胃功能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胃蛋白酶原Ⅰ(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PGⅠ)、胃蛋白酶原Ⅱ(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PGⅡ)、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PGⅠ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/PGⅡ比值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PGⅠ ，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PGⅠ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/ PGⅡ比值测定，可用于胃溃疡、萎缩性胃炎、胃癌的初筛。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0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胃泌素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17(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G-17)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G-17是评估胃窦部黏膜功能的指标，</a:t>
                      </a: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G-17升高常见于胃十二指肠溃疡，萎缩性胃炎、幽门螺旋杆菌感染及胃癌等。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045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肿瘤标志物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糖链抗原242(CA242)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与胰腺癌、结肠癌、胃癌等胃肠道恶性肿瘤相关，但胃肠道良性疾病也可见升高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糖链抗原72-4(CA72-4)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是胃肠道恶性肿瘤标志物，也是检测胃癌的指标之一，但胃肠道良性疾病也可见升高。</a:t>
                      </a:r>
                      <a:endParaRPr lang="zh-CN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98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5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备注：颈动脉彩超检查和心脏彩超为二选一项目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53511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丨高知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心脑血管特色体检套餐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421005" y="938530"/>
          <a:ext cx="11303000" cy="5454650"/>
        </p:xfrm>
        <a:graphic>
          <a:graphicData uri="http://schemas.openxmlformats.org/drawingml/2006/table">
            <a:tbl>
              <a:tblPr/>
              <a:tblGrid>
                <a:gridCol w="1271270"/>
                <a:gridCol w="2503805"/>
                <a:gridCol w="570865"/>
                <a:gridCol w="571500"/>
                <a:gridCol w="571500"/>
                <a:gridCol w="5814060"/>
              </a:tblGrid>
              <a:tr h="4406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赠送项目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1082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46380">
                <a:tc rowSpan="9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血清球蛋白GLO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可检测慢性肝脏疾病、M球蛋白血症、自身免疫性疾病等。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57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白蛋白/球蛋白ALB/GLO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可检测肝硬化、肾病综合征、慢性肝炎等。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谷草/谷丙AST/ALT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反映肝细胞的损害情况。降低见于急性肝炎和轻症的慢性肝炎；升高见于慢性肝炎的后期,肝硬化和肝癌。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血清直接胆红素D-BIL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用于黄疸诊断与鉴别诊断。直接胆红素升高，属阻塞性黄疸、肝细胞性黄疸。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血清间接胆红素I-BIL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用于黄疸诊断与鉴别诊断。间接胆红素为肝源性黄疸。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血清胆碱酯酶测定CHE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主要用于诊断肝脏疾病、有机磷中毒；肾脏疾病、肥胖、脂肪肝、甲亢也可升高。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乳酸脱氢酶LDH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可检测心肌梗塞、肝脏疾病、肺栓塞、恶性肿瘤等。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腺苷脱氨酶ADA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用于结核杆菌感染、慢性肝脏损害的辅助诊断。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血清总蛋白TP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可检测肝脏疾病、营养不良、肾病综合征及慢性消耗性疾病等。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肿瘤标志物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血清铁蛋白测定(SF)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检查体内铁缺乏或者铁负荷过量的指标，在临床上常用于缺铁性贫血的诊断，铁蛋白增高可见于炎症、肿瘤、白血病、甲状腺功能亢进等。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糖类抗原50(CA50)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是一种广谱肿瘤标志物。动态监测对判断癌肿瘤疗效及预后判断、复发检测颇具价值，对鉴别良恶性胸、腹水也有价值。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881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β人绒毛膜促性腺激素β-HCG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①恶性肿瘤：葡萄胎、绒癌、乳腺癌、肝毛细胆管癌、睾丸癌、卵巢癌、胰腺癌、精原细胞瘤和70%非精原细胞瘤。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②非恶性肿瘤：子宫内膜异位症、卵巢囊肿、肝硬化、胃十二指肠疾病等也可见轻度升高。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徽标&#10;&#10;描述已自动生成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70" y="0"/>
            <a:ext cx="12192970" cy="6906006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429839" y="2839066"/>
            <a:ext cx="1395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dirty="0">
                <a:solidFill>
                  <a:schemeClr val="bg1"/>
                </a:solidFill>
              </a:rPr>
              <a:t>套餐 </a:t>
            </a:r>
            <a:r>
              <a:rPr kumimoji="1" lang="en-US" altLang="zh-CN" sz="2800" dirty="0">
                <a:solidFill>
                  <a:schemeClr val="bg1"/>
                </a:solidFill>
              </a:rPr>
              <a:t>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16985" y="4636135"/>
            <a:ext cx="5023485" cy="1037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  知</a:t>
            </a:r>
            <a:endParaRPr kumimoji="1" lang="en-US" altLang="zh-CN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kumimoji="1" lang="zh-CN" altLang="en-US" sz="2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核磁共振（</a:t>
            </a:r>
            <a:r>
              <a:rPr kumimoji="1" lang="en-US" altLang="zh-CN" sz="2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MRI</a:t>
            </a:r>
            <a:r>
              <a:rPr kumimoji="1" lang="zh-CN" altLang="en-US" sz="2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）特色体检套餐</a:t>
            </a:r>
            <a:endParaRPr kumimoji="1" lang="zh-CN" altLang="en-US" sz="26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6432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丨高知核磁共振（</a:t>
            </a:r>
            <a:r>
              <a:rPr kumimoji="1"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MRI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377825" y="914400"/>
          <a:ext cx="11449050" cy="5853430"/>
        </p:xfrm>
        <a:graphic>
          <a:graphicData uri="http://schemas.openxmlformats.org/drawingml/2006/table">
            <a:tbl>
              <a:tblPr/>
              <a:tblGrid>
                <a:gridCol w="1294765"/>
                <a:gridCol w="2629535"/>
                <a:gridCol w="560705"/>
                <a:gridCol w="568960"/>
                <a:gridCol w="573405"/>
                <a:gridCol w="5821680"/>
              </a:tblGrid>
              <a:tr h="55499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★基础体检项目- 高级知识分子的体检项目-核磁共振</a:t>
                      </a:r>
                      <a:endParaRPr lang="zh-CN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16510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3511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一般检查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身高、体重、体重指数(BMI)血压(BP)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体重是否正常，有无体重不足、超重或肥胖；有无血压脉搏异常等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心、肺听诊，腹部触诊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心肺有无异常肝脾有无肿大、腹部有无包块等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外科检查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浅表淋巴结，甲状腺、乳房、脊柱、四肢、外生殖器、前列腺、肛肠指检、皮肤等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淋巴结有无肿大，甲状腺、乳房、外生殖器、前列腺、肛肠有无异常、四肢脊柱有无畸形、皮肤有无异常改变等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眼科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视力检查(必选)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视力是否正常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眼科检查(外眼)(必选)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眼外观是否正常，有无沙眼、 结膜炎等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眼底检查(眼底)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眼底有无黄斑变性和动脉硬化等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589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测眼压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眼压是否正常，排除原发性青光眼、原发性视网膜剥离等疾病。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耳鼻喉检查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外耳道、鼓膜、鼻腔、鼻中隔、扁桃体、咽部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耳、鼻、咽(如中耳炎、鼓膜 穿孔、扁桃体肿大)有无异常等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row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妇科(已婚项目)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常规检查(必选)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女性生殖器有无异常病变，有无宫颈炎及阴道感染等。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白带常规(必选)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液基薄层细胞学检测(TCT)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宫颈癌筛查，比宫颈刮片灵敏度高， 准确性好。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HPV-DNA(16/18)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筛查宫颈癌高危人群的重要指标。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52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血常规18项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检查白细胞、红细胞、血小板等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可提示：小细胞性贫血，巨幼细胞贫血，再生障碍性贫血，溶血性贫血，白血病，粒细胞减少，血小板减少，淋巴细胞减少，炎症感染等。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血清丙氨酸氨基转移酶(ALT)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是肝细胞受损最敏感的指标，升高：主要见于急性传染性肝炎、中毒性肝炎、酒精性肝炎，胆囊炎等。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血清门冬氨酸氨基转移酶(AST)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可以检测肝细胞、心肌细胞受损情况。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血清γ-谷氨酰基转移酶(γ-GT)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是用于诊断肝、胆系统疾病的敏感指标，酒精性肝损伤的监测指标。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血清碱性磷酸酶(ALP)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是肝胆系统和骨骼系统疾病诊断的酶学指标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血清总胆红素(T-BIL)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总胆红素升高提示有黄疸，包括肝细胞性黄疸，阻塞性黄疸，溶血性黄疸。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465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肾功能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血清尿素(必选)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血清肌酐(必选)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可提示有无肾功能损害：如慢性肾炎，肾盂肾炎，肾结核，尿毒症等。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血清尿酸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可提示嘌呤代谢有无异常，升高常见于如高尿酸血症、痛风及肾功能损害等。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6432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丨高知核磁共振（</a:t>
            </a:r>
            <a:r>
              <a:rPr kumimoji="1"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MRI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359410" y="935990"/>
          <a:ext cx="11480800" cy="5850255"/>
        </p:xfrm>
        <a:graphic>
          <a:graphicData uri="http://schemas.openxmlformats.org/drawingml/2006/table">
            <a:tbl>
              <a:tblPr/>
              <a:tblGrid>
                <a:gridCol w="1297940"/>
                <a:gridCol w="2636520"/>
                <a:gridCol w="561975"/>
                <a:gridCol w="574675"/>
                <a:gridCol w="574040"/>
                <a:gridCol w="5835650"/>
              </a:tblGrid>
              <a:tr h="264160">
                <a:tc rowSpan="5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总胆固醇(TC)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胆固醇升高是导致高血压、冠心病、心肌梗死、动脉粥样硬化的高度危险因素。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2.甘油三脂(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甘油三脂升高见于：肥胖症，脂肪肝，糖尿病，动脉粥样硬化，高血压等。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3.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高密度脂蛋白胆固醇(HDL-C)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高密度脂蛋白胆固醇认为是抗动脉硬化的保护因素。降低是冠心病、脑血管疾病的危险因子。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4.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低密度脂蛋白胆固醇(LDL-C)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LDL-C是坏胆固醇，升高是冠心病、心肌梗死、脑血管疾病和动脉硬化的高度危险因素。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5.动脉粥样硬化指数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(1-4必选)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动脉粥样硬化指数升高，发生冠心病的危险性也升高。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血糖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空腹血糖(FPG)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从血糖水平了解是否有低血糖、糖尿病，了解血糖控制情况等。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糖化血红蛋白(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HbA2c)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可反映检查前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1-2个月的平均血糖水平，是糖尿病的筛查指标之一。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甲状腺功能三项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T3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、T4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、TSH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是诊断甲状腺机能亢进或甲状腺机能减退等疾病的指标。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肿瘤标志物(男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、FPSA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、PSA/FPSA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一次同时检测五项肿瘤标志物，升高可提示肝癌、肺癌、前列腺癌、胰腺癌等。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肿瘤标志物(女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5项)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AFP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、CEA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、CA19-9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、CA125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、CA15-3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一次同时检测五项肿瘤标志物，升高可提示肝癌、肺癌、乳腺癌、卵巢癌、胰腺癌等。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尿常规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颜色、比重、酸碱度、尿糖、隐血、尿胆素、尿胆原、尿胆红素、尿蛋白、亚硝酸盐、尿沉渣检查。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可提示有无泌尿系统疾患：如急、慢性肾炎，肾盂肾炎，膀胱炎，尿道炎，肾病综合征，狼疮性肾炎，血红蛋白尿，肾梗塞、肾小管重金属盐及药物导致急性肾小管坏死，肾或膀胱肿瘤以及有无尿糖等。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心电图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用于心律失常(如早搏、传导障碍等)、心肌缺血、心肌梗塞、心房、心室肥大等诊断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8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低剂量螺旋CT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胸部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最主要的是可以早期发现肺 部疾病，包括肺部的炎症等其他性病变。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095">
                <a:tc row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高清彩色多普勒</a:t>
                      </a: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B超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肝胆脾胰肾彩超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检查肝胆脾胰肾各脏器有无形态学改变及占位性病变(肿瘤、结石、炎症等)。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甲状腺超声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检查甲状腺是否有结节、囊肿或肿瘤等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前列腺超声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检查前列腺是否有增生或肿瘤。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双侧乳房超声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检查乳腺是否有结节或乳腺癌。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子宫附件超声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阴超(已婚项目)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检查子宫及附件是否有肿瘤或卵巢囊肿。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幽门螺旋杆菌检查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C-13(哈气)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是幽门螺旋杆菌感染的确诊试验。此菌感染与胃炎、胃溃疡、胃癌等发病有密切关系。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骨密度超声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超声检测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诊断骨质疏松，预测骨折风险。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早餐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VIP营养早餐</a:t>
                      </a:r>
                      <a:endParaRPr lang="zh-CN" altLang="en-US" sz="1000" b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鸡蛋、牛奶、面包、豆浆、肉包等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寄送个人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纸质报告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1520190" y="403860"/>
            <a:ext cx="64325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套餐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en-US" altLang="zh-CN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  <a:r>
              <a:rPr kumimoji="1" lang="zh-CN" altLang="en-US" sz="20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丨高知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核磁共振（</a:t>
            </a:r>
            <a:r>
              <a:rPr kumimoji="1" lang="en-US" altLang="zh-CN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MRI</a:t>
            </a:r>
            <a:r>
              <a:rPr kumimoji="1"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）体检套餐</a:t>
            </a:r>
            <a:endParaRPr kumimoji="1" lang="zh-CN" alt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表格 3"/>
          <p:cNvGraphicFramePr/>
          <p:nvPr>
            <p:custDataLst>
              <p:tags r:id="rId2"/>
            </p:custDataLst>
          </p:nvPr>
        </p:nvGraphicFramePr>
        <p:xfrm>
          <a:off x="421005" y="1643380"/>
          <a:ext cx="11267440" cy="5078095"/>
        </p:xfrm>
        <a:graphic>
          <a:graphicData uri="http://schemas.openxmlformats.org/drawingml/2006/table">
            <a:tbl>
              <a:tblPr/>
              <a:tblGrid>
                <a:gridCol w="1267460"/>
                <a:gridCol w="2495550"/>
                <a:gridCol w="568960"/>
                <a:gridCol w="570230"/>
                <a:gridCol w="569595"/>
                <a:gridCol w="5795645"/>
              </a:tblGrid>
              <a:tr h="297815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赠送项目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rowSpan="2"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体检项目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男性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grid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女性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临床意义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10820">
                <a:tc vMerge="1" gridSpan="2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已婚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10820">
                <a:tc rowSpan="9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肝功能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血清球蛋白GLO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可检测慢性肝脏疾病、M球蛋白血症、自身免疫性疾病等。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8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白蛋白/球蛋白ALB/GLO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可检测肝硬化、肾病综合征、慢性肝炎等。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245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谷草/谷丙AST/ALT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反映肝细胞的损害情况。降低见于急性肝炎和轻症的慢性肝炎；升高见于慢性肝炎的后期,肝硬化和肝癌。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血清直接胆红素D-BIL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用于黄疸诊断与鉴别诊断。直接胆红素升高，属阻塞性黄疸、肝细胞性黄疸。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血清间接胆红素I-BIL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用于黄疸诊断与鉴别诊断。间接胆红素为肝源性黄疸。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血清胆碱酯酶测定CHE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主要用于诊断肝脏疾病、有机磷中毒；肾脏疾病、肥胖、脂肪肝、甲亢也可升高。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乳酸脱氢酶LDH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可检测心肌梗塞、肝脏疾病、肺栓塞、恶性肿瘤等。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腺苷脱氨酶ADA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用于结核杆菌感染、慢性肝脏损害的辅助诊断。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血清总蛋白TP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可检测肝脏疾病、营养不良、肾病综合征及慢性消耗性疾病等。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220">
                <a:tc rowSpan="3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肿瘤标志物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血清铁蛋白测定(SF)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检查体内铁缺乏或者铁负荷过量的指标，在临床上常用于缺铁性贫血的诊断，铁蛋白增高可见于炎症、肿瘤、白血病、甲状腺功能亢进等。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糖类抗原50(CA50)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是一种广谱肿瘤标志物。动态监测对判断癌肿瘤疗效及预后判断、复发检测颇具价值，对鉴别良恶性胸、腹水也有价值。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620">
                <a:tc vMerge="1">
                  <a:tcPr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β人绒毛膜促性腺激素β-HCG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①恶性肿瘤：葡萄胎、绒癌、乳腺癌、肝毛细胆管癌、睾丸癌、卵巢癌、胰腺癌、精原细胞瘤和70%非精原细胞瘤。</a:t>
                      </a:r>
                      <a:endParaRPr lang="zh-CN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  <a:p>
                      <a:pPr indent="0">
                        <a:buNone/>
                      </a:pPr>
                      <a:r>
                        <a:rPr lang="zh-CN" sz="10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②非恶性肿瘤：子宫内膜异位症、卵巢囊肿、肝硬化、胃十二指肠疾病等也可见轻度升高。</a:t>
                      </a:r>
                      <a:endParaRPr lang="zh-CN" altLang="en-US" sz="10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/>
          <p:nvPr>
            <p:custDataLst>
              <p:tags r:id="rId3"/>
            </p:custDataLst>
          </p:nvPr>
        </p:nvGraphicFramePr>
        <p:xfrm>
          <a:off x="421005" y="941705"/>
          <a:ext cx="11252200" cy="548005"/>
        </p:xfrm>
        <a:graphic>
          <a:graphicData uri="http://schemas.openxmlformats.org/drawingml/2006/table">
            <a:tbl>
              <a:tblPr/>
              <a:tblGrid>
                <a:gridCol w="1261110"/>
                <a:gridCol w="2486025"/>
                <a:gridCol w="594360"/>
                <a:gridCol w="568960"/>
                <a:gridCol w="546100"/>
                <a:gridCol w="5795645"/>
              </a:tblGrid>
              <a:tr h="307340"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特色项目</a:t>
                      </a:r>
                      <a:endParaRPr lang="zh-CN" altLang="en-US" sz="14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B8E1"/>
                    </a:solidFill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406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核磁共振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头部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●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05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适用于检查是否有脑肿瘤、颅脑外伤、颅脑感染性疾病等</a:t>
                      </a:r>
                      <a:endParaRPr lang="en-US" altLang="en-US" sz="105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2919434" y="3028447"/>
            <a:ext cx="109797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solidFill>
                  <a:schemeClr val="bg1"/>
                </a:solidFill>
              </a:rPr>
              <a:t> </a:t>
            </a:r>
            <a:r>
              <a:rPr kumimoji="1" lang="en-US" altLang="zh-CN" sz="2000" dirty="0">
                <a:solidFill>
                  <a:schemeClr val="bg1"/>
                </a:solidFill>
              </a:rPr>
              <a:t> </a:t>
            </a:r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B</a:t>
            </a:r>
            <a:endParaRPr kumimoji="1"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53591" y="3028447"/>
            <a:ext cx="109797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>
                <a:solidFill>
                  <a:schemeClr val="bg1"/>
                </a:solidFill>
              </a:rPr>
              <a:t> </a:t>
            </a:r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D</a:t>
            </a:r>
            <a:endParaRPr kumimoji="1" lang="en-US" altLang="zh-CN" sz="20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2940" y="3032125"/>
            <a:ext cx="9391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chemeClr val="bg1"/>
                </a:solidFill>
              </a:rPr>
              <a:t>套餐</a:t>
            </a:r>
            <a:r>
              <a:rPr kumimoji="1" lang="en-US" altLang="zh-CN" sz="2000" dirty="0">
                <a:solidFill>
                  <a:schemeClr val="bg1"/>
                </a:solidFill>
              </a:rPr>
              <a:t>A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72936" y="30879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集团概况</a:t>
            </a:r>
            <a:endParaRPr lang="zh-CN" altLang="en-US" sz="2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-25007"/>
            <a:ext cx="1153160" cy="9359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0167"/>
            <a:ext cx="3990975" cy="475297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065905" y="911225"/>
            <a:ext cx="7971155" cy="51619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lang="zh-CN" altLang="en-US"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港股上市：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2016年香港主板上市，股票代码：HK01526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7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lang="zh-CN" altLang="en-US"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医疗产业：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综合性医院（南通大学附属瑞慈医院）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妇儿专科医院3家（上海，无锡，常州）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2700" marR="0" lvl="0" indent="-34290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l"/>
              <a:defRPr/>
            </a:pPr>
            <a:r>
              <a:rPr lang="zh-CN" altLang="en-US" spc="5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品质体检“六大标准”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：秉承医疗本质，敬畏生命；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坚持自建自营，品质保证；</a:t>
            </a: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</a:t>
            </a:r>
            <a:r>
              <a:rPr lang="zh-CN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人员专业化，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三甲医院资深专家；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设备高端化，精准筛查；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客户为本，定制化理念；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丰富的医疗服务让健康管理常态化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以癌症、心脑血管早期筛查及健康管理为核心产品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indent="0" fontAlgn="auto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defRPr/>
            </a:pPr>
            <a:r>
              <a:rPr lang="en-US"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spc="5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致力于打造高品质、定制化、全生命周期的健康体检服务</a:t>
            </a:r>
            <a:endParaRPr spc="5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pic>
        <p:nvPicPr>
          <p:cNvPr id="6" name="图片 5" descr="图片包含 游戏机, 光盘&#10;&#10;描述已自动生成"/>
          <p:cNvPicPr>
            <a:picLocks noChangeAspect="1"/>
          </p:cNvPicPr>
          <p:nvPr/>
        </p:nvPicPr>
        <p:blipFill rotWithShape="1">
          <a:blip r:embed="rId1"/>
          <a:srcRect b="900"/>
          <a:stretch>
            <a:fillRect/>
          </a:stretch>
        </p:blipFill>
        <p:spPr>
          <a:xfrm>
            <a:off x="1524" y="-135243"/>
            <a:ext cx="12191980" cy="6856718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AB34B7C-E1AD-8544-850D-EBE3848CA6D0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9225" y="2765805"/>
            <a:ext cx="4272915" cy="662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PART-E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A1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83080" y="4565029"/>
            <a:ext cx="2024406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体检预约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rgbClr val="00A1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pic>
        <p:nvPicPr>
          <p:cNvPr id="26" name="图片 25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94130" y="812165"/>
            <a:ext cx="10481945" cy="604520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indent="178435" algn="l">
              <a:lnSpc>
                <a:spcPct val="200000"/>
              </a:lnSpc>
              <a:tabLst>
                <a:tab pos="1356360" algn="l"/>
              </a:tabLst>
            </a:pPr>
            <a:r>
              <a:rPr lang="zh-CN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体检时间：</a:t>
            </a:r>
            <a:r>
              <a:rPr lang="en-US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r>
              <a:rPr lang="zh-CN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06</a:t>
            </a:r>
            <a:r>
              <a:rPr lang="zh-CN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-2024</a:t>
            </a:r>
            <a:r>
              <a:rPr lang="zh-CN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09</a:t>
            </a:r>
            <a:r>
              <a:rPr lang="zh-CN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1600" b="1" kern="1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endParaRPr lang="en-US" altLang="zh-CN" sz="1200" dirty="0"/>
          </a:p>
          <a:p>
            <a:pPr>
              <a:lnSpc>
                <a:spcPct val="150000"/>
              </a:lnSpc>
            </a:pPr>
            <a:r>
              <a:rPr lang="zh-CN" altLang="en-US" sz="1200" dirty="0"/>
              <a:t> </a:t>
            </a:r>
            <a:r>
              <a:rPr lang="zh-CN" altLang="en-US" sz="1200" b="1" dirty="0"/>
              <a:t>请提前</a:t>
            </a:r>
            <a:r>
              <a:rPr lang="en-US" altLang="zh-CN" sz="1200" b="1" dirty="0"/>
              <a:t>3-5</a:t>
            </a:r>
            <a:r>
              <a:rPr lang="zh-CN" altLang="en-US" sz="1200" b="1" dirty="0"/>
              <a:t>个工作日预约体检 ，可通过以下任一方式预约：</a:t>
            </a:r>
            <a:r>
              <a:rPr lang="zh-CN" altLang="en-US" sz="1200" dirty="0"/>
              <a:t>                                                             </a:t>
            </a:r>
            <a:endParaRPr lang="zh-CN" altLang="en-US" sz="1200" dirty="0"/>
          </a:p>
          <a:p>
            <a:r>
              <a:rPr lang="en-US" altLang="zh-CN" sz="1200" b="1" dirty="0"/>
              <a:t>1.</a:t>
            </a:r>
            <a:r>
              <a:rPr lang="zh-CN" altLang="en-US" sz="1200" dirty="0"/>
              <a:t>官网预约：登录瑞慈体检官方网站</a:t>
            </a:r>
            <a:r>
              <a:rPr lang="en-US" altLang="zh-CN" sz="1200" dirty="0">
                <a:sym typeface="+mn-ea"/>
                <a:hlinkClick r:id="rId2"/>
              </a:rPr>
              <a:t>  https://www.rich-healthcare.com/</a:t>
            </a:r>
            <a:r>
              <a:rPr lang="zh-CN" altLang="en-US" sz="1200" dirty="0"/>
              <a:t>，点击“体检预约”</a:t>
            </a:r>
            <a:endParaRPr lang="en-US" altLang="zh-CN" sz="1200" dirty="0"/>
          </a:p>
          <a:p>
            <a:r>
              <a:rPr lang="en-US" altLang="zh-CN" sz="1200" b="1" dirty="0"/>
              <a:t>2.</a:t>
            </a:r>
            <a:r>
              <a:rPr lang="zh-CN" altLang="en-US" sz="1200" b="1" dirty="0"/>
              <a:t>官网微信预约</a:t>
            </a:r>
            <a:r>
              <a:rPr lang="zh-CN" altLang="en-US" sz="1200" dirty="0"/>
              <a:t>：扫描下方二维码</a:t>
            </a:r>
            <a:r>
              <a:rPr lang="en-US" altLang="zh-CN" sz="1200" dirty="0"/>
              <a:t>,</a:t>
            </a:r>
            <a:r>
              <a:rPr lang="zh-CN" altLang="en-US" sz="1200" dirty="0"/>
              <a:t>进入</a:t>
            </a:r>
            <a:r>
              <a:rPr lang="zh-CN" altLang="zh-CN" sz="1200" dirty="0"/>
              <a:t>瑞慈体检，点击</a:t>
            </a:r>
            <a:r>
              <a:rPr lang="en-US" altLang="zh-CN" sz="1200" dirty="0"/>
              <a:t>“</a:t>
            </a:r>
            <a:r>
              <a:rPr lang="zh-CN" altLang="en-US" sz="1200" dirty="0"/>
              <a:t>预约查询”</a:t>
            </a:r>
            <a:endParaRPr lang="zh-CN" altLang="en-US" sz="1200" dirty="0"/>
          </a:p>
          <a:p>
            <a:endParaRPr lang="zh-CN" altLang="en-US" sz="1200" dirty="0"/>
          </a:p>
          <a:p>
            <a:endParaRPr lang="zh-CN" altLang="en-US" sz="1200" dirty="0"/>
          </a:p>
          <a:p>
            <a:endParaRPr lang="zh-CN" altLang="en-US" sz="1200" dirty="0"/>
          </a:p>
          <a:p>
            <a:endParaRPr lang="zh-CN" altLang="en-US" sz="1200" dirty="0"/>
          </a:p>
          <a:p>
            <a:endParaRPr lang="en-US" altLang="zh-CN" sz="1200" dirty="0"/>
          </a:p>
          <a:p>
            <a:endParaRPr lang="en-US" altLang="zh-CN" sz="1200" dirty="0"/>
          </a:p>
          <a:p>
            <a:endParaRPr lang="en-US" altLang="zh-CN" sz="1200" dirty="0"/>
          </a:p>
          <a:p>
            <a:r>
              <a:rPr lang="en-US" altLang="zh-CN" sz="1200" b="1" dirty="0"/>
              <a:t>3.</a:t>
            </a:r>
            <a:r>
              <a:rPr lang="zh-CN" altLang="en-US" sz="1200" dirty="0"/>
              <a:t>通过上海理工大学体检预约专区，进行网上登录预约：</a:t>
            </a:r>
            <a:endParaRPr lang="zh-CN" altLang="en-US" sz="1200" dirty="0"/>
          </a:p>
          <a:p>
            <a:r>
              <a:rPr lang="zh-CN" altLang="en-US" sz="1200" dirty="0">
                <a:hlinkClick r:id="rId3" action="ppaction://hlinkfile"/>
              </a:rPr>
              <a:t>https://ent.rich-healthcare.com/Login.aspx?Company=shlg</a:t>
            </a:r>
            <a:endParaRPr lang="zh-CN" altLang="en-US" sz="1200" dirty="0"/>
          </a:p>
          <a:p>
            <a:r>
              <a:rPr lang="zh-CN" altLang="en-US" sz="1200" dirty="0"/>
              <a:t>或扫描右侧二维码进入</a:t>
            </a:r>
            <a:r>
              <a:rPr lang="zh-CN" altLang="en-US" sz="1200" dirty="0">
                <a:sym typeface="+mn-ea"/>
              </a:rPr>
              <a:t>上海理工大学体检预约专区，点击体检预约</a:t>
            </a:r>
            <a:endParaRPr lang="zh-CN" altLang="en-US" sz="1200" dirty="0">
              <a:sym typeface="+mn-ea"/>
            </a:endParaRPr>
          </a:p>
          <a:p>
            <a:r>
              <a:rPr lang="zh-CN" altLang="en-US" sz="1200" dirty="0">
                <a:sym typeface="+mn-ea"/>
              </a:rPr>
              <a:t>（登录名：自己身份证号    密码：身份证后四位）</a:t>
            </a:r>
            <a:endParaRPr lang="zh-CN" altLang="en-US" sz="1200" dirty="0"/>
          </a:p>
          <a:p>
            <a:r>
              <a:rPr lang="zh-CN" altLang="en-US" sz="1200" b="1" dirty="0">
                <a:sym typeface="+mn-ea"/>
              </a:rPr>
              <a:t>家属预约</a:t>
            </a:r>
            <a:r>
              <a:rPr lang="zh-CN" altLang="en-US" sz="1200" dirty="0">
                <a:sym typeface="+mn-ea"/>
              </a:rPr>
              <a:t>可通过此平台预约，预约成功后付费，也可在前台付费。</a:t>
            </a:r>
            <a:endParaRPr lang="zh-CN" altLang="en-US" sz="1200" dirty="0"/>
          </a:p>
          <a:p>
            <a:endParaRPr lang="zh-CN" altLang="en-US" sz="1200" dirty="0"/>
          </a:p>
          <a:p>
            <a:endParaRPr lang="zh-CN" altLang="en-US" sz="1200" dirty="0"/>
          </a:p>
          <a:p>
            <a:endParaRPr lang="zh-CN" altLang="en-US" sz="1200" dirty="0"/>
          </a:p>
          <a:p>
            <a:endParaRPr lang="zh-CN" altLang="en-US" sz="1200" dirty="0"/>
          </a:p>
          <a:p>
            <a:endParaRPr lang="en-US" altLang="zh-CN" sz="1200" dirty="0">
              <a:sym typeface="+mn-ea"/>
            </a:endParaRPr>
          </a:p>
          <a:p>
            <a:r>
              <a:rPr lang="en-US" altLang="zh-CN" sz="1200" b="1" dirty="0">
                <a:sym typeface="+mn-ea"/>
              </a:rPr>
              <a:t>4.</a:t>
            </a:r>
            <a:r>
              <a:rPr lang="zh-CN" altLang="en-US" sz="1200" dirty="0">
                <a:sym typeface="+mn-ea"/>
              </a:rPr>
              <a:t>通过</a:t>
            </a:r>
            <a:r>
              <a:rPr lang="zh-CN" altLang="en-US" sz="1200" b="1" dirty="0">
                <a:sym typeface="+mn-ea"/>
              </a:rPr>
              <a:t>小程序体检预约登记</a:t>
            </a:r>
            <a:r>
              <a:rPr lang="zh-CN" altLang="en-US" sz="1200" dirty="0">
                <a:sym typeface="+mn-ea"/>
              </a:rPr>
              <a:t>专区，扫描右侧二维码进行网上预约报名登记，</a:t>
            </a:r>
            <a:endParaRPr lang="zh-CN" altLang="en-US" sz="1200" dirty="0">
              <a:sym typeface="+mn-ea"/>
            </a:endParaRPr>
          </a:p>
          <a:p>
            <a:r>
              <a:rPr lang="zh-CN" altLang="en-US" sz="1200" dirty="0">
                <a:sym typeface="+mn-ea"/>
              </a:rPr>
              <a:t>填写相关信息，预约当日以短信为准，如未收到短信，请联系预约专员确认。</a:t>
            </a:r>
            <a:endParaRPr lang="zh-CN" altLang="en-US" sz="1200" dirty="0">
              <a:sym typeface="+mn-ea"/>
            </a:endParaRPr>
          </a:p>
          <a:p>
            <a:endParaRPr lang="zh-CN" altLang="en-US" sz="1200" dirty="0">
              <a:sym typeface="+mn-ea"/>
            </a:endParaRPr>
          </a:p>
          <a:p>
            <a:endParaRPr lang="en-US" altLang="zh-CN" sz="1200" dirty="0"/>
          </a:p>
          <a:p>
            <a:endParaRPr lang="zh-CN" altLang="en-US" sz="1200" dirty="0"/>
          </a:p>
          <a:p>
            <a:r>
              <a:rPr lang="en-US" altLang="zh-CN" sz="1200" b="1" dirty="0"/>
              <a:t>5.</a:t>
            </a:r>
            <a:r>
              <a:rPr lang="zh-CN" altLang="en-US" sz="1200" dirty="0"/>
              <a:t>拨打瑞慈</a:t>
            </a:r>
            <a:r>
              <a:rPr lang="zh-CN" altLang="en-US" sz="1200" b="1" dirty="0"/>
              <a:t>全国客服热线</a:t>
            </a:r>
            <a:r>
              <a:rPr lang="zh-CN" altLang="en-US" sz="1200" dirty="0"/>
              <a:t>：</a:t>
            </a:r>
            <a:r>
              <a:rPr lang="en-US" altLang="zh-CN" sz="1200" dirty="0"/>
              <a:t>4001-688-188        </a:t>
            </a:r>
            <a:r>
              <a:rPr lang="zh-CN" altLang="en-US" sz="1200" dirty="0"/>
              <a:t>工作时间（</a:t>
            </a:r>
            <a:r>
              <a:rPr lang="en-US" altLang="zh-CN" sz="1200" dirty="0"/>
              <a:t>8</a:t>
            </a:r>
            <a:r>
              <a:rPr lang="zh-CN" altLang="en-US" sz="1200" dirty="0"/>
              <a:t>：</a:t>
            </a:r>
            <a:r>
              <a:rPr lang="en-US" altLang="zh-CN" sz="1200" dirty="0"/>
              <a:t>00-17</a:t>
            </a:r>
            <a:r>
              <a:rPr lang="zh-CN" altLang="en-US" sz="1200" dirty="0"/>
              <a:t>：</a:t>
            </a:r>
            <a:r>
              <a:rPr lang="en-US" altLang="zh-CN" sz="1200" dirty="0"/>
              <a:t>30</a:t>
            </a:r>
            <a:r>
              <a:rPr lang="zh-CN" altLang="en-US" sz="1200" dirty="0"/>
              <a:t>）</a:t>
            </a:r>
            <a:endParaRPr lang="en-US" altLang="zh-CN" sz="1200" dirty="0"/>
          </a:p>
          <a:p>
            <a:endParaRPr lang="zh-CN" altLang="en-US" sz="1200" dirty="0"/>
          </a:p>
          <a:p>
            <a:r>
              <a:rPr lang="en-US" altLang="zh-CN" sz="1200" b="1" dirty="0"/>
              <a:t>6.</a:t>
            </a:r>
            <a:r>
              <a:rPr lang="zh-CN" altLang="en-US" sz="1200" dirty="0"/>
              <a:t>服务专员：</a:t>
            </a:r>
            <a:r>
              <a:rPr lang="en-US" altLang="zh-CN" sz="1200" dirty="0">
                <a:sym typeface="+mn-ea"/>
              </a:rPr>
              <a:t>张女士 13918207119</a:t>
            </a:r>
            <a:r>
              <a:rPr lang="en-US" altLang="zh-CN" sz="1200" dirty="0"/>
              <a:t>    </a:t>
            </a:r>
            <a:r>
              <a:rPr sz="1200" dirty="0"/>
              <a:t>王女士 17717056895</a:t>
            </a:r>
            <a:r>
              <a:rPr lang="en-US" altLang="zh-CN" sz="1200" dirty="0"/>
              <a:t>   </a:t>
            </a:r>
            <a:endParaRPr lang="en-US" altLang="zh-CN" sz="1200" dirty="0"/>
          </a:p>
          <a:p>
            <a:r>
              <a:rPr lang="en-US" altLang="zh-CN" sz="1200" dirty="0"/>
              <a:t>                     </a:t>
            </a:r>
            <a:r>
              <a:rPr lang="zh-CN" sz="1200" dirty="0"/>
              <a:t>吴</a:t>
            </a:r>
            <a:r>
              <a:rPr sz="1200" dirty="0"/>
              <a:t>女士 1</a:t>
            </a:r>
            <a:r>
              <a:rPr lang="en-US" sz="1200" dirty="0"/>
              <a:t>8917750403</a:t>
            </a:r>
            <a:r>
              <a:rPr lang="en-US" altLang="zh-CN" sz="1200" dirty="0"/>
              <a:t>    </a:t>
            </a:r>
            <a:r>
              <a:rPr sz="1200" dirty="0">
                <a:sym typeface="+mn-ea"/>
              </a:rPr>
              <a:t>姜女士 15921305036</a:t>
            </a:r>
            <a:endParaRPr sz="1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1510665" y="334377"/>
            <a:ext cx="5059817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预约方式</a:t>
            </a:r>
            <a:endParaRPr lang="zh-CN" altLang="en-US" sz="2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 descr="上理工大客户平台二维码"/>
          <p:cNvPicPr>
            <a:picLocks noChangeAspect="1"/>
          </p:cNvPicPr>
          <p:nvPr/>
        </p:nvPicPr>
        <p:blipFill>
          <a:blip r:embed="rId4"/>
          <a:srcRect r="3791" b="4220"/>
          <a:stretch>
            <a:fillRect/>
          </a:stretch>
        </p:blipFill>
        <p:spPr>
          <a:xfrm>
            <a:off x="6553835" y="2919095"/>
            <a:ext cx="1438275" cy="1470025"/>
          </a:xfrm>
          <a:prstGeom prst="rect">
            <a:avLst/>
          </a:prstGeom>
          <a:ln>
            <a:solidFill>
              <a:srgbClr val="00B050"/>
            </a:solidFill>
          </a:ln>
        </p:spPr>
      </p:pic>
      <p:grpSp>
        <p:nvGrpSpPr>
          <p:cNvPr id="7" name="组合 6"/>
          <p:cNvGrpSpPr/>
          <p:nvPr/>
        </p:nvGrpSpPr>
        <p:grpSpPr>
          <a:xfrm>
            <a:off x="3430905" y="2456180"/>
            <a:ext cx="1767840" cy="306705"/>
            <a:chOff x="5723" y="3679"/>
            <a:chExt cx="2784" cy="483"/>
          </a:xfrm>
        </p:grpSpPr>
        <p:sp>
          <p:nvSpPr>
            <p:cNvPr id="5" name="文本框 4"/>
            <p:cNvSpPr txBox="1"/>
            <p:nvPr/>
          </p:nvSpPr>
          <p:spPr>
            <a:xfrm>
              <a:off x="5723" y="3679"/>
              <a:ext cx="2784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官网预约二维码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左箭头 5"/>
            <p:cNvSpPr/>
            <p:nvPr/>
          </p:nvSpPr>
          <p:spPr>
            <a:xfrm>
              <a:off x="5837" y="3819"/>
              <a:ext cx="408" cy="219"/>
            </a:xfrm>
            <a:prstGeom prst="leftArrow">
              <a:avLst/>
            </a:prstGeom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5980" y="2024380"/>
            <a:ext cx="1304290" cy="117411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082280" y="3470275"/>
            <a:ext cx="2903855" cy="306705"/>
            <a:chOff x="5723" y="3679"/>
            <a:chExt cx="4573" cy="483"/>
          </a:xfrm>
        </p:grpSpPr>
        <p:sp>
          <p:nvSpPr>
            <p:cNvPr id="12" name="文本框 11"/>
            <p:cNvSpPr txBox="1"/>
            <p:nvPr/>
          </p:nvSpPr>
          <p:spPr>
            <a:xfrm>
              <a:off x="5723" y="3679"/>
              <a:ext cx="4573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上理工大客户平台预约二维码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左箭头 12"/>
            <p:cNvSpPr/>
            <p:nvPr/>
          </p:nvSpPr>
          <p:spPr>
            <a:xfrm>
              <a:off x="5837" y="3819"/>
              <a:ext cx="408" cy="219"/>
            </a:xfrm>
            <a:prstGeom prst="leftArrow">
              <a:avLst/>
            </a:prstGeom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082280" y="5207635"/>
            <a:ext cx="2433320" cy="306705"/>
            <a:chOff x="5723" y="3679"/>
            <a:chExt cx="3832" cy="483"/>
          </a:xfrm>
        </p:grpSpPr>
        <p:sp>
          <p:nvSpPr>
            <p:cNvPr id="15" name="文本框 14"/>
            <p:cNvSpPr txBox="1"/>
            <p:nvPr/>
          </p:nvSpPr>
          <p:spPr>
            <a:xfrm>
              <a:off x="5723" y="3679"/>
              <a:ext cx="3832" cy="4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</a:t>
              </a:r>
              <a:r>
                <a:rPr lang="zh-CN" altLang="en-US" sz="1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小程序预约登记二维码</a:t>
              </a:r>
              <a:endPara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左箭头 15"/>
            <p:cNvSpPr/>
            <p:nvPr/>
          </p:nvSpPr>
          <p:spPr>
            <a:xfrm>
              <a:off x="5837" y="3819"/>
              <a:ext cx="408" cy="219"/>
            </a:xfrm>
            <a:prstGeom prst="leftArrow">
              <a:avLst/>
            </a:prstGeom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31610" y="4630420"/>
            <a:ext cx="1460500" cy="14605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pic>
        <p:nvPicPr>
          <p:cNvPr id="3" name="图片 2" descr="背景图案&#10;&#10;描述已自动生成"/>
          <p:cNvPicPr>
            <a:picLocks noChangeAspect="1"/>
          </p:cNvPicPr>
          <p:nvPr/>
        </p:nvPicPr>
        <p:blipFill rotWithShape="1">
          <a:blip r:embed="rId1"/>
          <a:srcRect b="900"/>
          <a:stretch>
            <a:fillRect/>
          </a:stretch>
        </p:blipFill>
        <p:spPr>
          <a:xfrm>
            <a:off x="20" y="-135243"/>
            <a:ext cx="12191980" cy="6856718"/>
          </a:xfrm>
          <a:prstGeom prst="rect">
            <a:avLst/>
          </a:prstGeom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AB34B7C-E1AD-8544-850D-EBE3848CA6D0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68494" y="2297696"/>
            <a:ext cx="56809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50800" dist="50800" dir="5400000" algn="ctr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 您       的       满      意       我       的       追      求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50800" dist="50800" dir="5400000" algn="ctr" rotWithShape="0">
                  <a:prstClr val="white">
                    <a:lumMod val="50000"/>
                  </a:prstClr>
                </a:outerShdw>
              </a:effectLst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pic>
        <p:nvPicPr>
          <p:cNvPr id="6" name="图片 5" descr="图片包含 游戏机, 光盘&#10;&#10;描述已自动生成"/>
          <p:cNvPicPr>
            <a:picLocks noChangeAspect="1"/>
          </p:cNvPicPr>
          <p:nvPr/>
        </p:nvPicPr>
        <p:blipFill rotWithShape="1">
          <a:blip r:embed="rId1"/>
          <a:srcRect b="900"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AB34B7C-E1AD-8544-850D-EBE3848CA6D0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9225" y="2766446"/>
            <a:ext cx="4272915" cy="662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00A1A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PART-B</a:t>
            </a:r>
            <a:endParaRPr kumimoji="1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00A1A8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84742" y="4685121"/>
            <a:ext cx="2064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机构介绍</a:t>
            </a:r>
            <a:endParaRPr lang="zh-CN" altLang="en-US" sz="36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AB34B7C-E1AD-8544-850D-EBE3848CA6D0}" type="slidenum">
              <a:rPr kumimoji="1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830580" y="1218565"/>
          <a:ext cx="10466705" cy="5018405"/>
        </p:xfrm>
        <a:graphic>
          <a:graphicData uri="http://schemas.openxmlformats.org/drawingml/2006/table">
            <a:tbl>
              <a:tblPr firstRow="1" firstCol="1" bandRow="1">
                <a:tableStyleId>{D58283F8-5C9D-48D1-BF16-D13DC6B1DAFA}</a:tableStyleId>
              </a:tblPr>
              <a:tblGrid>
                <a:gridCol w="621665"/>
                <a:gridCol w="2555240"/>
                <a:gridCol w="1040765"/>
                <a:gridCol w="6249035"/>
              </a:tblGrid>
              <a:tr h="461010">
                <a:tc grid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/>
                        <a:t>瑞慈医疗集团上海地区各直营体检中心一览表</a:t>
                      </a:r>
                      <a:endParaRPr lang="en-US" altLang="en-US" sz="1800"/>
                    </a:p>
                  </a:txBody>
                  <a:tcPr marL="68580" marR="68580" marT="0" marB="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39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序号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体检中心名称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休息日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体检中心地址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上海瑞慈杨浦体检中心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周四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杨浦区国定路323号3号湾广场3号楼创业大厦13-14楼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552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2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上海瑞慈静安体检中心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全年无休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静安区江宁路212号凯迪克大厦3楼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3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上海瑞慈张江体检中心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周三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浦东新区张江高科技园区张东路1388号15号楼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9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4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上海瑞慈奉贤体检中心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周三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奉贤区金海公路6055号33号楼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5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上海瑞慈金桥体检中心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周四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浦东新区金皖路199号1幢A栋201-205室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6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上海瑞慈陆家嘴体检中心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周一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浦东新区浦东南路256号华夏银行大厦3楼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9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7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上海瑞慈宝山体检中心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周三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宝山区共和新路4727号新陆大厦11-12楼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8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上海瑞慈普陀体检中心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周一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普陀区金沙江路1628弄绿洲中环中心商务广场8号楼3楼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9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9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上海瑞慈松江体检中心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周四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松江区方塔北路605号企德天地5-8楼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10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上海瑞慈青浦体检中心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周二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青浦区公园东路1289弄富绅大厦26号3、5、6楼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11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上海瑞慈漕河泾体检中心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周三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徐汇区宜山路1388号民润大厦3楼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9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12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上海瑞慈徐汇体检中心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周二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徐汇区斜土路2899号光启文化广场B幢7楼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13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上海瑞慈福山路体检中心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周二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浦东新区福山路450号新天国际大厦2楼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14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上海瑞慈闵行体检中心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周四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闵行区七莘路2099弄华友大厦1-2楼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9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15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上海瑞慈嘉定体检中心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周二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嘉定区永盛路1190弄1—3</a:t>
                      </a:r>
                      <a:r>
                        <a:rPr lang="zh-CN" altLang="en-US" sz="1400"/>
                        <a:t>楼</a:t>
                      </a:r>
                      <a:endParaRPr lang="zh-CN" altLang="en-US" sz="1400"/>
                    </a:p>
                  </a:txBody>
                  <a:tcPr marL="68580" marR="68580" marT="0" marB="0" vert="horz" anchor="ctr" anchorCtr="0"/>
                </a:tc>
              </a:tr>
              <a:tr h="239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16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400"/>
                        <a:t>上海瑞慈三林体检中心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周一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上海市浦东新区浦三路3058号长青企业广场1号门3</a:t>
                      </a:r>
                      <a:r>
                        <a:rPr lang="zh-CN" altLang="en-US" sz="1400"/>
                        <a:t>楼</a:t>
                      </a:r>
                      <a:endParaRPr lang="zh-CN" altLang="en-US" sz="1400"/>
                    </a:p>
                  </a:txBody>
                  <a:tcPr marL="68580" marR="68580" marT="0" marB="0" vert="horz" anchor="ctr" anchorCtr="0"/>
                </a:tc>
              </a:tr>
              <a:tr h="2381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17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400">
                          <a:sym typeface="+mn-ea"/>
                        </a:rPr>
                        <a:t>上海瑞慈大宁体检中心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周二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上海市静安区广延路1286.1308号1幢11-12</a:t>
                      </a:r>
                      <a:r>
                        <a:rPr lang="zh-CN" altLang="en-US" sz="1400"/>
                        <a:t>楼</a:t>
                      </a:r>
                      <a:r>
                        <a:rPr lang="en-US" sz="1400"/>
                        <a:t>(实际楼层10-11</a:t>
                      </a:r>
                      <a:r>
                        <a:rPr lang="zh-CN" altLang="en-US" sz="1400"/>
                        <a:t>楼</a:t>
                      </a:r>
                      <a:r>
                        <a:rPr lang="en-US" sz="1400"/>
                        <a:t>)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  <a:tr h="239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18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400">
                          <a:sym typeface="+mn-ea"/>
                        </a:rPr>
                        <a:t>上海瑞慈火车站体检中心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/>
                        <a:t>周一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/>
                        <a:t>上海静安区西藏北路558-588号301.302.303室</a:t>
                      </a:r>
                      <a:endParaRPr lang="en-US" altLang="en-US" sz="1400"/>
                    </a:p>
                  </a:txBody>
                  <a:tcPr marL="68580" marR="68580" marT="0" marB="0" vert="horz" anchor="ctr" anchorCtr="0"/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510665" y="257854"/>
            <a:ext cx="910629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上海地区各直营体检中心</a:t>
            </a:r>
            <a:endParaRPr lang="en-US" altLang="zh-CN" sz="2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图片 22" descr="1630461062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510665" y="257854"/>
            <a:ext cx="91062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杨浦体检中心简介</a:t>
            </a:r>
            <a:endParaRPr lang="en-US" altLang="zh-CN" sz="2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bject 19"/>
          <p:cNvSpPr/>
          <p:nvPr/>
        </p:nvSpPr>
        <p:spPr>
          <a:xfrm>
            <a:off x="573807" y="1414109"/>
            <a:ext cx="2727490" cy="2278123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1748" y="1407218"/>
            <a:ext cx="2727490" cy="227812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4029" y="4061618"/>
            <a:ext cx="2712955" cy="199902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469721" y="3708893"/>
            <a:ext cx="1304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接待前台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104782" y="36853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餐厅区域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1469721" y="60394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共检区域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3968527" y="6060639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贵宾休息室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6350966" y="1352222"/>
            <a:ext cx="5267227" cy="5614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上海瑞慈杨浦机构（瑞慈瑞杰）</a:t>
            </a:r>
            <a:endParaRPr lang="en-US" altLang="zh-CN" sz="1800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spcBef>
                <a:spcPts val="425"/>
              </a:spcBef>
            </a:pPr>
            <a:endParaRPr lang="en-US" altLang="zh-CN" b="1" spc="5" dirty="0">
              <a:latin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endParaRPr lang="en-US" altLang="zh-CN" sz="1800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  <a:sym typeface="Arial" panose="020B0604020202020204" pitchFamily="34" charset="0"/>
              </a:rPr>
              <a:t>人员专业化</a:t>
            </a:r>
            <a:r>
              <a:rPr lang="zh-CN" altLang="en-US" spc="5" dirty="0">
                <a:latin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主任拥</a:t>
            </a:r>
            <a:r>
              <a:rPr lang="zh-CN" altLang="en-US" sz="1600" spc="5" dirty="0">
                <a:latin typeface="微软雅黑" panose="020B0503020204020204" pitchFamily="34" charset="-122"/>
              </a:rPr>
              <a:t>有丰富医疗管理经验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，此前                                                    在三甲医院担任领导岗位；主检医生是副高职称以</a:t>
            </a:r>
            <a:endParaRPr lang="zh-CN" altLang="en-US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上的内外科执业医师；</a:t>
            </a:r>
            <a:endParaRPr lang="en-US" altLang="zh-CN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设备高端化</a:t>
            </a:r>
            <a:r>
              <a:rPr lang="zh-CN" altLang="en-US" spc="5" dirty="0">
                <a:latin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600" spc="5" dirty="0">
                <a:latin typeface="微软雅黑" panose="020B0503020204020204" pitchFamily="34" charset="-122"/>
              </a:rPr>
              <a:t>以</a:t>
            </a:r>
            <a:r>
              <a:rPr lang="en-GB" altLang="zh-CN" sz="1600" spc="5" dirty="0">
                <a:latin typeface="微软雅黑" panose="020B0503020204020204" pitchFamily="34" charset="-122"/>
              </a:rPr>
              <a:t>GE</a:t>
            </a:r>
            <a:r>
              <a:rPr lang="zh-CN" altLang="en-GB" sz="1600" spc="5" dirty="0">
                <a:latin typeface="微软雅黑" panose="020B0503020204020204" pitchFamily="34" charset="-122"/>
              </a:rPr>
              <a:t>、</a:t>
            </a:r>
            <a:r>
              <a:rPr lang="zh-CN" altLang="en-US" sz="1600" spc="5" dirty="0">
                <a:latin typeface="微软雅黑" panose="020B0503020204020204" pitchFamily="34" charset="-122"/>
              </a:rPr>
              <a:t>飞利浦、西门子为主的先进</a:t>
            </a:r>
            <a:endParaRPr lang="zh-CN" altLang="en-US" sz="1600" spc="5" dirty="0">
              <a:latin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600" spc="5" dirty="0">
                <a:latin typeface="微软雅黑" panose="020B0503020204020204" pitchFamily="34" charset="-122"/>
              </a:rPr>
              <a:t>设备，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对标三甲医院配置标准，确保体检结果准确性</a:t>
            </a:r>
            <a:endParaRPr lang="en-US" altLang="zh-CN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服务面积</a:t>
            </a:r>
            <a:r>
              <a:rPr lang="zh-CN" altLang="en-US" sz="16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600" dirty="0">
                <a:latin typeface="Arial" panose="020B0604020202020204"/>
                <a:cs typeface="Arial" panose="020B0604020202020204"/>
              </a:rPr>
              <a:t>3200</a:t>
            </a:r>
            <a:r>
              <a:rPr lang="zh-CN" altLang="en-US" sz="1600" spc="-45" dirty="0">
                <a:latin typeface="Arial" panose="020B0604020202020204"/>
                <a:cs typeface="Arial" panose="020B0604020202020204"/>
              </a:rPr>
              <a:t> </a:t>
            </a:r>
            <a:r>
              <a:rPr lang="zh-CN" altLang="en-US" sz="1600" spc="5" dirty="0">
                <a:latin typeface="宋体" panose="02010600030101010101" pitchFamily="2" charset="-122"/>
                <a:cs typeface="宋体" panose="02010600030101010101" pitchFamily="2" charset="-122"/>
              </a:rPr>
              <a:t>㎡</a:t>
            </a:r>
            <a:endParaRPr lang="en-US" altLang="zh-CN" sz="1600" spc="5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容纳能力</a:t>
            </a:r>
            <a:r>
              <a:rPr lang="zh-CN" altLang="en-US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VIP</a:t>
            </a:r>
            <a:r>
              <a:rPr lang="zh-CN" altLang="en-US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区域   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100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天</a:t>
            </a:r>
            <a:endParaRPr lang="en-US" altLang="zh-CN" b="1" spc="5" dirty="0">
              <a:latin typeface="微软雅黑" panose="020B0503020204020204" pitchFamily="34" charset="-122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体检地址</a:t>
            </a:r>
            <a:r>
              <a:rPr lang="zh-CN" altLang="en-US" sz="16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：杨浦区</a:t>
            </a:r>
            <a:r>
              <a:rPr lang="zh-CN" altLang="en-US" sz="16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国</a:t>
            </a:r>
            <a:r>
              <a:rPr lang="zh-CN" altLang="en-US" sz="16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定</a:t>
            </a:r>
            <a:r>
              <a:rPr lang="zh-CN" altLang="en-US" sz="16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路</a:t>
            </a:r>
            <a:r>
              <a:rPr lang="en-US" altLang="zh-CN" sz="1600" dirty="0">
                <a:latin typeface="Arial" panose="020B0604020202020204"/>
                <a:cs typeface="Arial" panose="020B0604020202020204"/>
              </a:rPr>
              <a:t>323</a:t>
            </a:r>
            <a:r>
              <a:rPr lang="zh-CN" altLang="en-US" sz="16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号</a:t>
            </a:r>
            <a:r>
              <a:rPr lang="en-US" altLang="zh-CN" sz="1600" dirty="0">
                <a:latin typeface="Arial" panose="020B0604020202020204"/>
                <a:cs typeface="Arial" panose="020B0604020202020204"/>
              </a:rPr>
              <a:t>3</a:t>
            </a:r>
            <a:r>
              <a:rPr lang="zh-CN" altLang="en-US" sz="16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号</a:t>
            </a:r>
            <a:r>
              <a:rPr lang="zh-CN" altLang="en-US" sz="16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楼</a:t>
            </a:r>
            <a:r>
              <a:rPr lang="zh-CN" altLang="en-US" sz="16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创</a:t>
            </a:r>
            <a:r>
              <a:rPr lang="zh-CN" altLang="en-US" sz="16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业</a:t>
            </a:r>
            <a:r>
              <a:rPr lang="zh-CN" altLang="en-US" sz="16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大</a:t>
            </a:r>
            <a:r>
              <a:rPr lang="zh-CN" altLang="en-US" sz="16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厦</a:t>
            </a:r>
            <a:r>
              <a:rPr lang="en-US" altLang="zh-CN" sz="1600" dirty="0">
                <a:latin typeface="Arial" panose="020B0604020202020204"/>
                <a:cs typeface="Arial" panose="020B0604020202020204"/>
              </a:rPr>
              <a:t>13-14</a:t>
            </a:r>
            <a:r>
              <a:rPr lang="zh-CN" altLang="en-US" sz="1600" dirty="0">
                <a:latin typeface="Arial" panose="020B0604020202020204"/>
                <a:cs typeface="Arial" panose="020B0604020202020204"/>
              </a:rPr>
              <a:t>楼</a:t>
            </a:r>
            <a:endParaRPr lang="zh-CN" altLang="en-US" sz="16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 marR="5080">
              <a:lnSpc>
                <a:spcPct val="125000"/>
              </a:lnSpc>
            </a:pPr>
            <a:r>
              <a:rPr lang="zh-CN" altLang="en-US" b="1" spc="5" dirty="0">
                <a:latin typeface="微软雅黑" panose="020B0503020204020204" pitchFamily="34" charset="-122"/>
              </a:rPr>
              <a:t>附近交通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：地</a:t>
            </a:r>
            <a:r>
              <a:rPr lang="zh-CN" altLang="en-US" sz="18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铁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10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号</a:t>
            </a:r>
            <a:r>
              <a:rPr lang="zh-CN" altLang="en-US" sz="18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线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五</a:t>
            </a:r>
            <a:r>
              <a:rPr lang="zh-CN" altLang="en-US" sz="18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角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场</a:t>
            </a:r>
            <a:r>
              <a:rPr lang="zh-CN" altLang="en-US" sz="18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站</a:t>
            </a:r>
            <a:endParaRPr lang="en-US" altLang="zh-CN" sz="1800" spc="-1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 marR="5080">
              <a:lnSpc>
                <a:spcPct val="125000"/>
              </a:lnSpc>
            </a:pP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（</a:t>
            </a:r>
            <a:r>
              <a:rPr lang="zh-CN" altLang="en-US" sz="18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步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行</a:t>
            </a:r>
            <a:r>
              <a:rPr lang="zh-CN" altLang="en-US" sz="18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约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10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分</a:t>
            </a:r>
            <a:r>
              <a:rPr lang="zh-CN" altLang="en-US" sz="18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钟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左右）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;</a:t>
            </a:r>
            <a:r>
              <a:rPr lang="zh-CN" altLang="en-US" sz="1800" spc="-40" dirty="0">
                <a:latin typeface="Arial" panose="020B0604020202020204"/>
                <a:cs typeface="Arial" panose="020B0604020202020204"/>
              </a:rPr>
              <a:t> </a:t>
            </a:r>
            <a:endParaRPr lang="en-US" altLang="zh-CN" sz="1800" spc="-40" dirty="0">
              <a:latin typeface="Arial" panose="020B0604020202020204"/>
              <a:cs typeface="Arial" panose="020B0604020202020204"/>
            </a:endParaRPr>
          </a:p>
          <a:p>
            <a:pPr marL="12700" marR="5080">
              <a:lnSpc>
                <a:spcPct val="125000"/>
              </a:lnSpc>
            </a:pP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邯郸路</a:t>
            </a:r>
            <a:r>
              <a:rPr lang="zh-CN" altLang="en-US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819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966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749</a:t>
            </a:r>
            <a:r>
              <a:rPr lang="zh-CN" altLang="en-US" sz="1800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、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99;</a:t>
            </a:r>
            <a:r>
              <a:rPr lang="zh-CN" altLang="en-US" sz="1800" spc="-55" dirty="0">
                <a:latin typeface="Arial" panose="020B0604020202020204"/>
                <a:cs typeface="Arial" panose="020B0604020202020204"/>
              </a:rPr>
              <a:t> </a:t>
            </a:r>
            <a:endParaRPr lang="en-US" altLang="zh-CN" sz="1800" spc="-55" dirty="0">
              <a:latin typeface="Arial" panose="020B0604020202020204"/>
              <a:cs typeface="Arial" panose="020B0604020202020204"/>
            </a:endParaRPr>
          </a:p>
          <a:p>
            <a:pPr marL="12700" marR="5080">
              <a:lnSpc>
                <a:spcPct val="125000"/>
              </a:lnSpc>
            </a:pP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国定路</a:t>
            </a:r>
            <a:r>
              <a:rPr lang="zh-CN" altLang="en-US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102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、 </a:t>
            </a:r>
            <a:r>
              <a:rPr lang="en-US" altLang="zh-CN" sz="1800" dirty="0">
                <a:latin typeface="Arial" panose="020B0604020202020204"/>
                <a:cs typeface="Arial" panose="020B0604020202020204"/>
              </a:rPr>
              <a:t>942</a:t>
            </a:r>
            <a:endParaRPr lang="en-US" altLang="zh-CN" sz="1800" dirty="0">
              <a:latin typeface="Arial" panose="020B0604020202020204"/>
              <a:cs typeface="Arial" panose="020B0604020202020204"/>
            </a:endParaRPr>
          </a:p>
          <a:p>
            <a:pPr marL="12700" marR="5080">
              <a:lnSpc>
                <a:spcPct val="125000"/>
              </a:lnSpc>
            </a:pPr>
            <a:endParaRPr lang="zh-CN" altLang="en-US" sz="1800" dirty="0">
              <a:latin typeface="Arial" panose="020B0604020202020204"/>
              <a:cs typeface="Arial" panose="020B0604020202020204"/>
            </a:endParaRPr>
          </a:p>
          <a:p>
            <a:pPr marL="12700" marR="5080">
              <a:lnSpc>
                <a:spcPct val="125000"/>
              </a:lnSpc>
            </a:pPr>
            <a:endParaRPr lang="zh-CN" altLang="en-US" sz="1800" dirty="0">
              <a:latin typeface="Arial" panose="020B0604020202020204"/>
              <a:cs typeface="Arial" panose="020B0604020202020204"/>
            </a:endParaRPr>
          </a:p>
        </p:txBody>
      </p:sp>
      <p:pic>
        <p:nvPicPr>
          <p:cNvPr id="23" name="图片 22" descr="1630461062(1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807" y="4054673"/>
            <a:ext cx="2712955" cy="200596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510665" y="257854"/>
            <a:ext cx="910629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大宁体检中心简介</a:t>
            </a:r>
            <a:endParaRPr lang="en-US" altLang="zh-CN" sz="2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1074" y="4068509"/>
            <a:ext cx="2712955" cy="199902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029" y="4061618"/>
            <a:ext cx="2712955" cy="1999021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469721" y="3708893"/>
            <a:ext cx="1304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接待前台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104782" y="36853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餐厅区域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1469721" y="60394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共检区域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3968527" y="6060639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贵宾休息室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6282739" y="924594"/>
            <a:ext cx="5267227" cy="5502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上海瑞慈大宁机构（瑞慈瑞延）</a:t>
            </a:r>
            <a:endParaRPr lang="en-US" altLang="zh-CN" sz="1800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spcBef>
                <a:spcPts val="425"/>
              </a:spcBef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endParaRPr lang="en-US" altLang="zh-CN" sz="1800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  <a:sym typeface="Arial" panose="020B0604020202020204" pitchFamily="34" charset="0"/>
              </a:rPr>
              <a:t>人员专业化</a:t>
            </a:r>
            <a:r>
              <a:rPr lang="zh-CN" altLang="en-US" spc="5" dirty="0">
                <a:latin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主任拥</a:t>
            </a:r>
            <a:r>
              <a:rPr lang="zh-CN" altLang="en-US" sz="1600" spc="5" dirty="0">
                <a:latin typeface="微软雅黑" panose="020B0503020204020204" pitchFamily="34" charset="-122"/>
              </a:rPr>
              <a:t>有丰富医疗管理经验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，此前                                                       在三甲医院担任领导岗位；主检医生是副高职称以</a:t>
            </a:r>
            <a:endParaRPr lang="zh-CN" altLang="en-US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上的内外科执业医师；</a:t>
            </a:r>
            <a:endParaRPr lang="en-US" altLang="zh-CN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设备高端化</a:t>
            </a:r>
            <a:r>
              <a:rPr lang="zh-CN" altLang="en-US" spc="5" dirty="0">
                <a:latin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600" spc="5" dirty="0">
                <a:latin typeface="微软雅黑" panose="020B0503020204020204" pitchFamily="34" charset="-122"/>
              </a:rPr>
              <a:t>以</a:t>
            </a:r>
            <a:r>
              <a:rPr lang="en-GB" altLang="zh-CN" sz="1600" spc="5" dirty="0">
                <a:latin typeface="微软雅黑" panose="020B0503020204020204" pitchFamily="34" charset="-122"/>
              </a:rPr>
              <a:t>GE</a:t>
            </a:r>
            <a:r>
              <a:rPr lang="zh-CN" altLang="en-GB" sz="1600" spc="5" dirty="0">
                <a:latin typeface="微软雅黑" panose="020B0503020204020204" pitchFamily="34" charset="-122"/>
              </a:rPr>
              <a:t>、</a:t>
            </a:r>
            <a:r>
              <a:rPr lang="zh-CN" altLang="en-US" sz="1600" spc="5" dirty="0">
                <a:latin typeface="微软雅黑" panose="020B0503020204020204" pitchFamily="34" charset="-122"/>
              </a:rPr>
              <a:t>飞利浦、西门子为主的先进</a:t>
            </a:r>
            <a:endParaRPr lang="zh-CN" altLang="en-US" sz="1600" spc="5" dirty="0">
              <a:latin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600" spc="5" dirty="0">
                <a:latin typeface="微软雅黑" panose="020B0503020204020204" pitchFamily="34" charset="-122"/>
              </a:rPr>
              <a:t>设备，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对标三甲医院配置标准，确保体检结果准确性</a:t>
            </a:r>
            <a:endParaRPr lang="en-US" altLang="zh-CN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服务面积</a:t>
            </a:r>
            <a:r>
              <a:rPr lang="zh-CN" altLang="en-US" sz="16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600" dirty="0">
                <a:latin typeface="Arial" panose="020B0604020202020204"/>
                <a:cs typeface="Arial" panose="020B0604020202020204"/>
              </a:rPr>
              <a:t>4500</a:t>
            </a:r>
            <a:r>
              <a:rPr lang="zh-CN" altLang="en-US" sz="1600" spc="-45" dirty="0">
                <a:latin typeface="Arial" panose="020B0604020202020204"/>
                <a:cs typeface="Arial" panose="020B0604020202020204"/>
              </a:rPr>
              <a:t> </a:t>
            </a:r>
            <a:r>
              <a:rPr lang="zh-CN" altLang="en-US" sz="1600" spc="5" dirty="0">
                <a:latin typeface="宋体" panose="02010600030101010101" pitchFamily="2" charset="-122"/>
                <a:cs typeface="宋体" panose="02010600030101010101" pitchFamily="2" charset="-122"/>
              </a:rPr>
              <a:t>㎡</a:t>
            </a:r>
            <a:endParaRPr lang="en-US" altLang="zh-CN" sz="1600" spc="5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容纳能力</a:t>
            </a:r>
            <a:r>
              <a:rPr lang="zh-CN" altLang="en-US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VIP</a:t>
            </a:r>
            <a:r>
              <a:rPr lang="zh-CN" altLang="en-US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区域 </a:t>
            </a:r>
            <a:r>
              <a:rPr lang="en-US" altLang="zh-CN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0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0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天    </a:t>
            </a:r>
            <a:endParaRPr lang="en-US" altLang="zh-CN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spcBef>
                <a:spcPts val="425"/>
              </a:spcBef>
            </a:pP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核磁 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个项目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天</a:t>
            </a:r>
            <a:endParaRPr lang="en-US" altLang="zh-CN" b="1" spc="5" dirty="0">
              <a:latin typeface="微软雅黑" panose="020B0503020204020204" pitchFamily="34" charset="-122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体检地址</a:t>
            </a:r>
            <a:r>
              <a:rPr lang="zh-CN" altLang="en-US" sz="16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600" spc="5" dirty="0">
                <a:latin typeface="微软雅黑" panose="020B0503020204020204" pitchFamily="34" charset="-122"/>
              </a:rPr>
              <a:t>上海市静安区广延路大宁中环广场A座11-                      12楼</a:t>
            </a:r>
            <a:endParaRPr lang="zh-CN" altLang="en-US" sz="1600" spc="5" dirty="0">
              <a:latin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附近交通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600" spc="5" dirty="0">
                <a:latin typeface="微软雅黑" panose="020B0503020204020204" pitchFamily="34" charset="-122"/>
              </a:rPr>
              <a:t>汶水路寿阳路 公交站（528路） 共和新路汶水路（公交站）（528路、912路、95路、741路、206路、849路）</a:t>
            </a:r>
            <a:endParaRPr lang="zh-CN" altLang="en-US" sz="1800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lang="zh-CN" altLang="en-US" sz="1800" b="1" spc="5" dirty="0">
                <a:latin typeface="微软雅黑" panose="020B0503020204020204" pitchFamily="34" charset="-122"/>
              </a:rPr>
              <a:t>地铁：</a:t>
            </a:r>
            <a:r>
              <a:rPr lang="zh-CN" altLang="en-US" sz="1600" spc="5" dirty="0">
                <a:latin typeface="微软雅黑" panose="020B0503020204020204" pitchFamily="34" charset="-122"/>
              </a:rPr>
              <a:t>1号线（汶水路站2号口下楼梯出来直走）</a:t>
            </a:r>
            <a:endParaRPr lang="zh-CN" altLang="en-US" sz="1800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lang="zh-CN" altLang="en-US" sz="1800" spc="5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备注：开车前往的将车牌报给前台，停车有优惠，优惠后</a:t>
            </a:r>
            <a:r>
              <a:rPr lang="en-US" altLang="zh-CN" sz="1800" spc="5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5</a:t>
            </a:r>
            <a:r>
              <a:rPr lang="zh-CN" altLang="en-US" sz="1800" spc="5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元</a:t>
            </a:r>
            <a:r>
              <a:rPr lang="en-US" altLang="zh-CN" sz="1800" spc="5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sz="1800" spc="5" dirty="0">
                <a:solidFill>
                  <a:srgbClr val="FF0000"/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小时。</a:t>
            </a:r>
            <a:endParaRPr lang="zh-CN" altLang="en-US" sz="1800" spc="5" dirty="0">
              <a:solidFill>
                <a:srgbClr val="FF0000"/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3" name="图片 22" descr="1630461062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660" y="1394460"/>
            <a:ext cx="2712085" cy="229108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3745" y="1420495"/>
            <a:ext cx="2698750" cy="22720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4B7C-E1AD-8544-850D-EBE3848CA6D0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510665" y="257854"/>
            <a:ext cx="9106293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A1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火车站体检中心简介</a:t>
            </a:r>
            <a:endParaRPr lang="en-US" altLang="zh-CN" sz="2800" dirty="0">
              <a:solidFill>
                <a:srgbClr val="00A1A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69721" y="3708893"/>
            <a:ext cx="1304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接待前台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104782" y="36853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餐厅区域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1469721" y="603945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共检区域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3968527" y="6060639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贵宾休息室</a:t>
            </a:r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6343650" y="1420495"/>
            <a:ext cx="5848985" cy="5657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上海瑞慈火车站机构（瑞慈瑞铭）</a:t>
            </a:r>
            <a:endParaRPr lang="en-US" altLang="zh-CN" sz="1800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spcBef>
                <a:spcPts val="425"/>
              </a:spcBef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</a:t>
            </a:r>
            <a:endParaRPr lang="en-US" altLang="zh-CN" sz="1800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endParaRPr lang="en-US" altLang="zh-CN" b="1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  <a:sym typeface="Arial" panose="020B0604020202020204" pitchFamily="34" charset="0"/>
              </a:rPr>
              <a:t>人员专业化</a:t>
            </a:r>
            <a:r>
              <a:rPr lang="zh-CN" altLang="en-US" spc="5" dirty="0">
                <a:latin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主任拥</a:t>
            </a:r>
            <a:r>
              <a:rPr lang="zh-CN" altLang="en-US" sz="1600" spc="5" dirty="0">
                <a:latin typeface="微软雅黑" panose="020B0503020204020204" pitchFamily="34" charset="-122"/>
              </a:rPr>
              <a:t>有丰富医疗管理经验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，此前                                                       在三甲医院担任领导岗位；主检医生是副高职称以</a:t>
            </a:r>
            <a:endParaRPr lang="zh-CN" altLang="en-US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上的内外科执业医师；</a:t>
            </a:r>
            <a:endParaRPr lang="en-US" altLang="zh-CN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设备高端化</a:t>
            </a:r>
            <a:r>
              <a:rPr lang="zh-CN" altLang="en-US" spc="5" dirty="0">
                <a:latin typeface="微软雅黑" panose="020B0503020204020204" pitchFamily="34" charset="-122"/>
                <a:sym typeface="Arial" panose="020B0604020202020204" pitchFamily="34" charset="0"/>
              </a:rPr>
              <a:t>：</a:t>
            </a:r>
            <a:r>
              <a:rPr lang="zh-CN" altLang="en-US" sz="1600" spc="5" dirty="0">
                <a:latin typeface="微软雅黑" panose="020B0503020204020204" pitchFamily="34" charset="-122"/>
              </a:rPr>
              <a:t>以</a:t>
            </a:r>
            <a:r>
              <a:rPr lang="en-GB" altLang="zh-CN" sz="1600" spc="5" dirty="0">
                <a:latin typeface="微软雅黑" panose="020B0503020204020204" pitchFamily="34" charset="-122"/>
              </a:rPr>
              <a:t>GE</a:t>
            </a:r>
            <a:r>
              <a:rPr lang="zh-CN" altLang="en-GB" sz="1600" spc="5" dirty="0">
                <a:latin typeface="微软雅黑" panose="020B0503020204020204" pitchFamily="34" charset="-122"/>
              </a:rPr>
              <a:t>、</a:t>
            </a:r>
            <a:r>
              <a:rPr lang="zh-CN" altLang="en-US" sz="1600" spc="5" dirty="0">
                <a:latin typeface="微软雅黑" panose="020B0503020204020204" pitchFamily="34" charset="-122"/>
              </a:rPr>
              <a:t>飞利浦、西门子为主的先进</a:t>
            </a:r>
            <a:endParaRPr lang="zh-CN" altLang="en-US" sz="1600" spc="5" dirty="0">
              <a:latin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lang="zh-CN" altLang="en-US" sz="1600" spc="5" dirty="0">
                <a:latin typeface="微软雅黑" panose="020B0503020204020204" pitchFamily="34" charset="-122"/>
              </a:rPr>
              <a:t>设备，</a:t>
            </a:r>
            <a:r>
              <a:rPr lang="zh-CN" altLang="en-US" sz="1600" spc="5" dirty="0">
                <a:latin typeface="微软雅黑" panose="020B0503020204020204" pitchFamily="34" charset="-122"/>
                <a:sym typeface="Arial" panose="020B0604020202020204" pitchFamily="34" charset="0"/>
              </a:rPr>
              <a:t>对标三甲医院配置标准，确保体检结果准确性</a:t>
            </a:r>
            <a:endParaRPr lang="en-US" altLang="zh-CN" sz="1600" spc="5" dirty="0">
              <a:latin typeface="微软雅黑" panose="020B0503020204020204" pitchFamily="34" charset="-122"/>
              <a:sym typeface="Arial" panose="020B0604020202020204" pitchFamily="34" charset="0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服务面积</a:t>
            </a:r>
            <a:r>
              <a:rPr lang="zh-CN" altLang="en-US" sz="16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600" dirty="0">
                <a:latin typeface="Arial" panose="020B0604020202020204"/>
                <a:cs typeface="Arial" panose="020B0604020202020204"/>
              </a:rPr>
              <a:t>38</a:t>
            </a:r>
            <a:r>
              <a:rPr lang="en-US" altLang="zh-CN" sz="1600" dirty="0">
                <a:latin typeface="Arial" panose="020B0604020202020204"/>
                <a:cs typeface="Arial" panose="020B0604020202020204"/>
              </a:rPr>
              <a:t>00</a:t>
            </a:r>
            <a:r>
              <a:rPr lang="zh-CN" altLang="en-US" sz="1600" spc="-45" dirty="0">
                <a:latin typeface="Arial" panose="020B0604020202020204"/>
                <a:cs typeface="Arial" panose="020B0604020202020204"/>
              </a:rPr>
              <a:t> </a:t>
            </a:r>
            <a:r>
              <a:rPr lang="zh-CN" altLang="en-US" sz="1600" spc="5" dirty="0">
                <a:latin typeface="宋体" panose="02010600030101010101" pitchFamily="2" charset="-122"/>
                <a:cs typeface="宋体" panose="02010600030101010101" pitchFamily="2" charset="-122"/>
              </a:rPr>
              <a:t>㎡</a:t>
            </a:r>
            <a:endParaRPr lang="en-US" altLang="zh-CN" sz="1600" spc="5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容纳能力</a:t>
            </a:r>
            <a:r>
              <a:rPr lang="zh-CN" altLang="en-US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en-US" altLang="zh-CN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VIP</a:t>
            </a:r>
            <a:r>
              <a:rPr lang="zh-CN" altLang="en-US" sz="1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区域 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50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人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天    </a:t>
            </a:r>
            <a:endParaRPr lang="en-US" altLang="zh-CN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spcBef>
                <a:spcPts val="425"/>
              </a:spcBef>
            </a:pP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核磁 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20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个项目</a:t>
            </a:r>
            <a:r>
              <a:rPr lang="en-US" altLang="zh-CN" dirty="0">
                <a:latin typeface="微软雅黑" panose="020B0503020204020204" pitchFamily="34" charset="-122"/>
                <a:cs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cs typeface="微软雅黑" panose="020B0503020204020204" pitchFamily="34" charset="-122"/>
              </a:rPr>
              <a:t>天</a:t>
            </a:r>
            <a:endParaRPr lang="en-US" altLang="zh-CN" b="1" spc="5" dirty="0">
              <a:latin typeface="微软雅黑" panose="020B0503020204020204" pitchFamily="34" charset="-122"/>
            </a:endParaRPr>
          </a:p>
          <a:p>
            <a:pPr marL="12700">
              <a:spcBef>
                <a:spcPts val="425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体检地址</a:t>
            </a:r>
            <a:r>
              <a:rPr lang="zh-CN" altLang="en-US" sz="16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sz="1600" dirty="0"/>
              <a:t>静安区西藏北路558-588号 铭德商务大厦3楼 整层</a:t>
            </a:r>
            <a:endParaRPr sz="1600" dirty="0"/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lang="zh-CN" altLang="en-US" b="1" spc="5" dirty="0">
                <a:latin typeface="微软雅黑" panose="020B0503020204020204" pitchFamily="34" charset="-122"/>
              </a:rPr>
              <a:t>附近交通</a:t>
            </a: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sz="1600" b="1" dirty="0"/>
              <a:t>地铁</a:t>
            </a:r>
            <a:r>
              <a:rPr sz="1600" dirty="0"/>
              <a:t>3号线、4号线（宝山路站2号口出站，步行600米）、8号线（中兴路站2号口出站，步行400米）；</a:t>
            </a:r>
            <a:endParaRPr lang="en-US" altLang="zh-CN" sz="1800" spc="-1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lang="en-US" altLang="zh-CN" spc="-1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                </a:t>
            </a:r>
            <a:r>
              <a:rPr sz="1600" b="1" dirty="0"/>
              <a:t>公交：</a:t>
            </a:r>
            <a:r>
              <a:rPr sz="1600" dirty="0"/>
              <a:t>46、108、309、817、69、305</a:t>
            </a:r>
            <a:r>
              <a:rPr lang="zh-CN" sz="1600" dirty="0"/>
              <a:t>、</a:t>
            </a:r>
            <a:r>
              <a:rPr sz="1600" dirty="0"/>
              <a:t>65、78、</a:t>
            </a:r>
            <a:r>
              <a:rPr lang="en-US" sz="1600" dirty="0"/>
              <a:t>      </a:t>
            </a:r>
            <a:r>
              <a:rPr sz="1600" dirty="0"/>
              <a:t>942、210、305、306</a:t>
            </a:r>
            <a:r>
              <a:rPr lang="zh-CN" sz="1600" dirty="0"/>
              <a:t>、</a:t>
            </a:r>
            <a:r>
              <a:rPr lang="en-US" altLang="zh-CN" sz="1600" dirty="0"/>
              <a:t>310</a:t>
            </a:r>
            <a:r>
              <a:rPr lang="zh-CN" altLang="en-US" sz="1600" dirty="0"/>
              <a:t>、</a:t>
            </a:r>
            <a:r>
              <a:rPr lang="en-US" altLang="zh-CN" sz="1600" dirty="0"/>
              <a:t>65</a:t>
            </a:r>
            <a:endParaRPr lang="en-US" altLang="zh-CN" spc="5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12700">
              <a:lnSpc>
                <a:spcPct val="100000"/>
              </a:lnSpc>
              <a:spcBef>
                <a:spcPts val="310"/>
              </a:spcBef>
            </a:pPr>
            <a:r>
              <a:rPr lang="zh-CN" altLang="en-US" sz="1800" spc="5" dirty="0"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endParaRPr lang="zh-CN" altLang="en-US" sz="1800" dirty="0"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  <a:p>
            <a:pPr marL="12700" marR="5080">
              <a:lnSpc>
                <a:spcPct val="125000"/>
              </a:lnSpc>
            </a:pPr>
            <a:endParaRPr lang="zh-CN" altLang="en-US" sz="1800" dirty="0">
              <a:latin typeface="Arial" panose="020B0604020202020204"/>
              <a:cs typeface="Arial" panose="020B0604020202020204"/>
            </a:endParaRPr>
          </a:p>
        </p:txBody>
      </p:sp>
      <p:pic>
        <p:nvPicPr>
          <p:cNvPr id="23" name="图片 22" descr="1630461062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505" y="12700"/>
            <a:ext cx="1153160" cy="935990"/>
          </a:xfrm>
          <a:prstGeom prst="rect">
            <a:avLst/>
          </a:prstGeom>
        </p:spPr>
      </p:pic>
      <p:pic>
        <p:nvPicPr>
          <p:cNvPr id="11" name="图片 4"/>
          <p:cNvPicPr>
            <a:picLocks noChangeAspect="1"/>
          </p:cNvPicPr>
          <p:nvPr/>
        </p:nvPicPr>
        <p:blipFill>
          <a:blip r:embed="rId2"/>
          <a:srcRect r="20763"/>
          <a:stretch>
            <a:fillRect/>
          </a:stretch>
        </p:blipFill>
        <p:spPr>
          <a:xfrm>
            <a:off x="581025" y="1407160"/>
            <a:ext cx="2713355" cy="22872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6"/>
          <p:cNvPicPr>
            <a:picLocks noChangeAspect="1"/>
          </p:cNvPicPr>
          <p:nvPr/>
        </p:nvPicPr>
        <p:blipFill>
          <a:blip r:embed="rId3"/>
          <a:srcRect l="32327" r="10034"/>
          <a:stretch>
            <a:fillRect/>
          </a:stretch>
        </p:blipFill>
        <p:spPr>
          <a:xfrm>
            <a:off x="3301365" y="1407160"/>
            <a:ext cx="2690495" cy="2301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025" y="4061460"/>
            <a:ext cx="2698750" cy="1999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7"/>
          <p:cNvPicPr>
            <a:picLocks noChangeAspect="1"/>
          </p:cNvPicPr>
          <p:nvPr/>
        </p:nvPicPr>
        <p:blipFill>
          <a:blip r:embed="rId5"/>
          <a:srcRect l="14592" r="7706"/>
          <a:stretch>
            <a:fillRect/>
          </a:stretch>
        </p:blipFill>
        <p:spPr>
          <a:xfrm>
            <a:off x="3294380" y="4077970"/>
            <a:ext cx="2696845" cy="19831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884*437"/>
  <p:tag name="TABLE_ENDDRAG_RECT" val="44*89*884*437"/>
</p:tagLst>
</file>

<file path=ppt/tags/tag10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11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12.xml><?xml version="1.0" encoding="utf-8"?>
<p:tagLst xmlns:p="http://schemas.openxmlformats.org/presentationml/2006/main">
  <p:tag name="TABLE_ENDDRAG_ORIGIN_RECT" val="531*622"/>
  <p:tag name="TABLE_ENDDRAG_RECT" val="398*127*531*622"/>
</p:tagLst>
</file>

<file path=ppt/tags/tag13.xml><?xml version="1.0" encoding="utf-8"?>
<p:tagLst xmlns:p="http://schemas.openxmlformats.org/presentationml/2006/main">
  <p:tag name="TABLE_ENDDRAG_ORIGIN_RECT" val="611*411"/>
  <p:tag name="TABLE_ENDDRAG_RECT" val="28*89*611*411"/>
</p:tagLst>
</file>

<file path=ppt/tags/tag14.xml><?xml version="1.0" encoding="utf-8"?>
<p:tagLst xmlns:p="http://schemas.openxmlformats.org/presentationml/2006/main">
  <p:tag name="TABLE_ENDDRAG_ORIGIN_RECT" val="870*269"/>
  <p:tag name="TABLE_ENDDRAG_RECT" val="47*111*870*269"/>
</p:tagLst>
</file>

<file path=ppt/tags/tag15.xml><?xml version="1.0" encoding="utf-8"?>
<p:tagLst xmlns:p="http://schemas.openxmlformats.org/presentationml/2006/main">
  <p:tag name="TABLE_ENDDRAG_ORIGIN_RECT" val="890*426"/>
  <p:tag name="TABLE_ENDDRAG_RECT" val="33*73*890*426"/>
</p:tagLst>
</file>

<file path=ppt/tags/tag16.xml><?xml version="1.0" encoding="utf-8"?>
<p:tagLst xmlns:p="http://schemas.openxmlformats.org/presentationml/2006/main">
  <p:tag name="TABLE_ENDDRAG_ORIGIN_RECT" val="531*622"/>
  <p:tag name="TABLE_ENDDRAG_RECT" val="398*127*531*622"/>
</p:tagLst>
</file>

<file path=ppt/tags/tag17.xml><?xml version="1.0" encoding="utf-8"?>
<p:tagLst xmlns:p="http://schemas.openxmlformats.org/presentationml/2006/main">
  <p:tag name="TABLE_ENDDRAG_ORIGIN_RECT" val="611*411"/>
  <p:tag name="TABLE_ENDDRAG_RECT" val="28*89*611*411"/>
</p:tagLst>
</file>

<file path=ppt/tags/tag18.xml><?xml version="1.0" encoding="utf-8"?>
<p:tagLst xmlns:p="http://schemas.openxmlformats.org/presentationml/2006/main">
  <p:tag name="TABLE_ENDDRAG_ORIGIN_RECT" val="885*133"/>
  <p:tag name="TABLE_ENDDRAG_RECT" val="42*142*885*133"/>
</p:tagLst>
</file>

<file path=ppt/tags/tag19.xml><?xml version="1.0" encoding="utf-8"?>
<p:tagLst xmlns:p="http://schemas.openxmlformats.org/presentationml/2006/main">
  <p:tag name="TABLE_ENDDRAG_ORIGIN_RECT" val="890*426"/>
  <p:tag name="TABLE_ENDDRAG_RECT" val="33*73*890*426"/>
</p:tagLst>
</file>

<file path=ppt/tags/tag2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20.xml><?xml version="1.0" encoding="utf-8"?>
<p:tagLst xmlns:p="http://schemas.openxmlformats.org/presentationml/2006/main">
  <p:tag name="TABLE_ENDDRAG_ORIGIN_RECT" val="531*622"/>
  <p:tag name="TABLE_ENDDRAG_RECT" val="398*127*531*622"/>
</p:tagLst>
</file>

<file path=ppt/tags/tag21.xml><?xml version="1.0" encoding="utf-8"?>
<p:tagLst xmlns:p="http://schemas.openxmlformats.org/presentationml/2006/main">
  <p:tag name="TABLE_ENDDRAG_ORIGIN_RECT" val="611*411"/>
  <p:tag name="TABLE_ENDDRAG_RECT" val="28*89*611*411"/>
</p:tagLst>
</file>

<file path=ppt/tags/tag22.xml><?xml version="1.0" encoding="utf-8"?>
<p:tagLst xmlns:p="http://schemas.openxmlformats.org/presentationml/2006/main">
  <p:tag name="TABLE_ENDDRAG_ORIGIN_RECT" val="878*231"/>
  <p:tag name="TABLE_ENDDRAG_RECT" val="42*111*878*231"/>
</p:tagLst>
</file>

<file path=ppt/tags/tag23.xml><?xml version="1.0" encoding="utf-8"?>
<p:tagLst xmlns:p="http://schemas.openxmlformats.org/presentationml/2006/main">
  <p:tag name="TABLE_ENDDRAG_ORIGIN_RECT" val="890*426"/>
  <p:tag name="TABLE_ENDDRAG_RECT" val="33*73*890*426"/>
</p:tagLst>
</file>

<file path=ppt/tags/tag24.xml><?xml version="1.0" encoding="utf-8"?>
<p:tagLst xmlns:p="http://schemas.openxmlformats.org/presentationml/2006/main">
  <p:tag name="TABLE_ENDDRAG_ORIGIN_RECT" val="531*622"/>
  <p:tag name="TABLE_ENDDRAG_RECT" val="398*127*531*622"/>
</p:tagLst>
</file>

<file path=ppt/tags/tag25.xml><?xml version="1.0" encoding="utf-8"?>
<p:tagLst xmlns:p="http://schemas.openxmlformats.org/presentationml/2006/main">
  <p:tag name="TABLE_ENDDRAG_ORIGIN_RECT" val="611*411"/>
  <p:tag name="TABLE_ENDDRAG_RECT" val="28*89*611*411"/>
</p:tagLst>
</file>

<file path=ppt/tags/tag26.xml><?xml version="1.0" encoding="utf-8"?>
<p:tagLst xmlns:p="http://schemas.openxmlformats.org/presentationml/2006/main">
  <p:tag name="TABLE_ENDDRAG_ORIGIN_RECT" val="896*383"/>
  <p:tag name="TABLE_ENDDRAG_RECT" val="28*90*896*383"/>
</p:tagLst>
</file>

<file path=ppt/tags/tag27.xml><?xml version="1.0" encoding="utf-8"?>
<p:tagLst xmlns:p="http://schemas.openxmlformats.org/presentationml/2006/main">
  <p:tag name="TABLE_ENDDRAG_ORIGIN_RECT" val="890*426"/>
  <p:tag name="TABLE_ENDDRAG_RECT" val="33*73*890*426"/>
</p:tagLst>
</file>

<file path=ppt/tags/tag28.xml><?xml version="1.0" encoding="utf-8"?>
<p:tagLst xmlns:p="http://schemas.openxmlformats.org/presentationml/2006/main">
  <p:tag name="TABLE_ENDDRAG_ORIGIN_RECT" val="531*622"/>
  <p:tag name="TABLE_ENDDRAG_RECT" val="398*127*531*622"/>
</p:tagLst>
</file>

<file path=ppt/tags/tag29.xml><?xml version="1.0" encoding="utf-8"?>
<p:tagLst xmlns:p="http://schemas.openxmlformats.org/presentationml/2006/main">
  <p:tag name="TABLE_ENDDRAG_ORIGIN_RECT" val="611*411"/>
  <p:tag name="TABLE_ENDDRAG_RECT" val="28*89*611*411"/>
</p:tagLst>
</file>

<file path=ppt/tags/tag3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30.xml><?xml version="1.0" encoding="utf-8"?>
<p:tagLst xmlns:p="http://schemas.openxmlformats.org/presentationml/2006/main">
  <p:tag name="TABLE_ENDDRAG_ORIGIN_RECT" val="887*370"/>
  <p:tag name="TABLE_ENDDRAG_RECT" val="33*82*887*370"/>
</p:tagLst>
</file>

<file path=ppt/tags/tag31.xml><?xml version="1.0" encoding="utf-8"?>
<p:tagLst xmlns:p="http://schemas.openxmlformats.org/presentationml/2006/main">
  <p:tag name="TABLE_ENDDRAG_ORIGIN_RECT" val="886*43"/>
  <p:tag name="TABLE_ENDDRAG_RECT" val="33*74*886*43"/>
</p:tagLst>
</file>

<file path=ppt/tags/tag32.xml><?xml version="1.0" encoding="utf-8"?>
<p:tagLst xmlns:p="http://schemas.openxmlformats.org/presentationml/2006/main">
  <p:tag name="COMMONDATA" val="eyJoZGlkIjoiNmM4NzNjYmQzMGVhOGYzNGUyMTM3MTNjMjE3ZmM3YmIifQ=="/>
  <p:tag name="KSO_WPP_MARK_KEY" val="df280928-d263-4745-a2a5-eca5a616636d"/>
  <p:tag name="commondata" val="eyJoZGlkIjoiNDg0YTAyNDI3ZTRhOTRjYmI5NTJlNWUzNjU3MzQwZDUifQ=="/>
  <p:tag name="resource_record_key" val="{&quot;29&quot;:[20426279,20742495,20742491,20740704]}"/>
</p:tagLst>
</file>

<file path=ppt/tags/tag4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5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6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7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8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ags/tag9.xml><?xml version="1.0" encoding="utf-8"?>
<p:tagLst xmlns:p="http://schemas.openxmlformats.org/presentationml/2006/main">
  <p:tag name="KSO_WM_DIAGRAM_VIRTUALLY_FRAME" val="{&quot;height&quot;:126.98960629921262,&quot;left&quot;:51.25,&quot;top&quot;:238.4603937007874,&quot;width&quot;:883.8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21981</Words>
  <Application>WPS 演示</Application>
  <PresentationFormat>宽屏</PresentationFormat>
  <Paragraphs>4488</Paragraphs>
  <Slides>42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3" baseType="lpstr">
      <vt:lpstr>Arial</vt:lpstr>
      <vt:lpstr>宋体</vt:lpstr>
      <vt:lpstr>Wingdings</vt:lpstr>
      <vt:lpstr>微软雅黑</vt:lpstr>
      <vt:lpstr>等线</vt:lpstr>
      <vt:lpstr>Arial</vt:lpstr>
      <vt:lpstr>等线 Light</vt:lpstr>
      <vt:lpstr>Arial Unicode MS</vt:lpstr>
      <vt:lpstr>Calibri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shi hao</dc:creator>
  <cp:lastModifiedBy>咩咩</cp:lastModifiedBy>
  <cp:revision>172</cp:revision>
  <dcterms:created xsi:type="dcterms:W3CDTF">2021-06-03T02:32:00Z</dcterms:created>
  <dcterms:modified xsi:type="dcterms:W3CDTF">2024-04-28T02:28:15Z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85310D15B2494C668553BDB5C8BA2FE8_13</vt:lpwstr>
  </property>
  <property fmtid="{D5CDD505-2E9C-101B-9397-08002B2CF9AE}" pid="3" name="KSOProductBuildVer">
    <vt:lpwstr>2052-12.1.0.16729</vt:lpwstr>
  </property>
</Properties>
</file>